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1"/>
  </p:sldMasterIdLst>
  <p:notesMasterIdLst>
    <p:notesMasterId r:id="rId22"/>
  </p:notesMasterIdLst>
  <p:sldIdLst>
    <p:sldId id="256" r:id="rId2"/>
    <p:sldId id="274" r:id="rId3"/>
    <p:sldId id="284" r:id="rId4"/>
    <p:sldId id="285" r:id="rId5"/>
    <p:sldId id="272" r:id="rId6"/>
    <p:sldId id="275" r:id="rId7"/>
    <p:sldId id="286" r:id="rId8"/>
    <p:sldId id="289" r:id="rId9"/>
    <p:sldId id="290" r:id="rId10"/>
    <p:sldId id="291" r:id="rId11"/>
    <p:sldId id="292" r:id="rId12"/>
    <p:sldId id="280" r:id="rId13"/>
    <p:sldId id="293" r:id="rId14"/>
    <p:sldId id="294" r:id="rId15"/>
    <p:sldId id="287" r:id="rId16"/>
    <p:sldId id="295" r:id="rId17"/>
    <p:sldId id="288" r:id="rId18"/>
    <p:sldId id="283" r:id="rId19"/>
    <p:sldId id="260" r:id="rId20"/>
    <p:sldId id="26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0"/>
    <a:srgbClr val="2B54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5;&#961;&#940;&#966;&#951;&#956;&#945;%202%20&#963;&#964;&#959;%20Microsoft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915;&#961;&#940;&#966;&#951;&#956;&#945;%202%20&#963;&#964;&#959;%20Microsoft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Φύλλο2!#ΑΝΑΦ!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'[Γράφημα 2 στο Microsoft Word]Φύλλο2'!$B$1:$H$1</c:f>
              <c:strCache>
                <c:ptCount val="7"/>
                <c:pt idx="0">
                  <c:v>2012-13</c:v>
                </c:pt>
                <c:pt idx="1">
                  <c:v>2011-12</c:v>
                </c:pt>
                <c:pt idx="2">
                  <c:v>2010-11</c:v>
                </c:pt>
                <c:pt idx="3">
                  <c:v>2009-10</c:v>
                </c:pt>
                <c:pt idx="4">
                  <c:v>2008-09</c:v>
                </c:pt>
                <c:pt idx="5">
                  <c:v>2007-08</c:v>
                </c:pt>
                <c:pt idx="6">
                  <c:v>2006-07</c:v>
                </c:pt>
              </c:strCache>
            </c:strRef>
          </c:cat>
          <c:val>
            <c:numRef>
              <c:f>Φύλλο2!#ΑΝΑΦ!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'[Γράφημα 2 στο Microsoft Word]Φύλλο2'!$A$2</c:f>
              <c:strCache>
                <c:ptCount val="1"/>
                <c:pt idx="0">
                  <c:v>Πτυχιούχοι του Τμήματος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'[Γράφημα 2 στο Microsoft Word]Φύλλο2'!$B$1:$H$1</c:f>
              <c:strCache>
                <c:ptCount val="7"/>
                <c:pt idx="0">
                  <c:v>2012-13</c:v>
                </c:pt>
                <c:pt idx="1">
                  <c:v>2011-12</c:v>
                </c:pt>
                <c:pt idx="2">
                  <c:v>2010-11</c:v>
                </c:pt>
                <c:pt idx="3">
                  <c:v>2009-10</c:v>
                </c:pt>
                <c:pt idx="4">
                  <c:v>2008-09</c:v>
                </c:pt>
                <c:pt idx="5">
                  <c:v>2007-08</c:v>
                </c:pt>
                <c:pt idx="6">
                  <c:v>2006-07</c:v>
                </c:pt>
              </c:strCache>
            </c:strRef>
          </c:cat>
          <c:val>
            <c:numRef>
              <c:f>'[Γράφημα 2 στο Microsoft Word]Φύλλο2'!$B$2:$H$2</c:f>
              <c:numCache>
                <c:formatCode>General</c:formatCode>
                <c:ptCount val="7"/>
                <c:pt idx="0">
                  <c:v>79</c:v>
                </c:pt>
                <c:pt idx="1">
                  <c:v>102</c:v>
                </c:pt>
                <c:pt idx="2">
                  <c:v>91</c:v>
                </c:pt>
                <c:pt idx="3">
                  <c:v>66</c:v>
                </c:pt>
                <c:pt idx="4">
                  <c:v>79</c:v>
                </c:pt>
                <c:pt idx="5">
                  <c:v>60</c:v>
                </c:pt>
                <c:pt idx="6">
                  <c:v>108</c:v>
                </c:pt>
              </c:numCache>
            </c:numRef>
          </c:val>
        </c:ser>
        <c:ser>
          <c:idx val="2"/>
          <c:order val="2"/>
          <c:tx>
            <c:strRef>
              <c:f>'[Γράφημα 2 στο Microsoft Word]Φύλλο2'!$A$3</c:f>
              <c:strCache>
                <c:ptCount val="1"/>
                <c:pt idx="0">
                  <c:v>Πτυχιούχοι άλλων Τμημάτων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'[Γράφημα 2 στο Microsoft Word]Φύλλο2'!$B$1:$H$1</c:f>
              <c:strCache>
                <c:ptCount val="7"/>
                <c:pt idx="0">
                  <c:v>2012-13</c:v>
                </c:pt>
                <c:pt idx="1">
                  <c:v>2011-12</c:v>
                </c:pt>
                <c:pt idx="2">
                  <c:v>2010-11</c:v>
                </c:pt>
                <c:pt idx="3">
                  <c:v>2009-10</c:v>
                </c:pt>
                <c:pt idx="4">
                  <c:v>2008-09</c:v>
                </c:pt>
                <c:pt idx="5">
                  <c:v>2007-08</c:v>
                </c:pt>
                <c:pt idx="6">
                  <c:v>2006-07</c:v>
                </c:pt>
              </c:strCache>
            </c:strRef>
          </c:cat>
          <c:val>
            <c:numRef>
              <c:f>'[Γράφημα 2 στο Microsoft Word]Φύλλο2'!$B$3:$H$3</c:f>
              <c:numCache>
                <c:formatCode>General</c:formatCode>
                <c:ptCount val="7"/>
                <c:pt idx="0">
                  <c:v>36</c:v>
                </c:pt>
                <c:pt idx="1">
                  <c:v>24</c:v>
                </c:pt>
                <c:pt idx="2">
                  <c:v>19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</c:numCache>
            </c:numRef>
          </c:val>
        </c:ser>
        <c:ser>
          <c:idx val="3"/>
          <c:order val="3"/>
          <c:tx>
            <c:strRef>
              <c:f>'[Γράφημα 2 στο Microsoft Word]Φύλλο2'!$A$4</c:f>
              <c:strCache>
                <c:ptCount val="1"/>
                <c:pt idx="0">
                  <c:v>Αλλοδαποί φοιτητές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'[Γράφημα 2 στο Microsoft Word]Φύλλο2'!$B$1:$H$1</c:f>
              <c:strCache>
                <c:ptCount val="7"/>
                <c:pt idx="0">
                  <c:v>2012-13</c:v>
                </c:pt>
                <c:pt idx="1">
                  <c:v>2011-12</c:v>
                </c:pt>
                <c:pt idx="2">
                  <c:v>2010-11</c:v>
                </c:pt>
                <c:pt idx="3">
                  <c:v>2009-10</c:v>
                </c:pt>
                <c:pt idx="4">
                  <c:v>2008-09</c:v>
                </c:pt>
                <c:pt idx="5">
                  <c:v>2007-08</c:v>
                </c:pt>
                <c:pt idx="6">
                  <c:v>2006-07</c:v>
                </c:pt>
              </c:strCache>
            </c:strRef>
          </c:cat>
          <c:val>
            <c:numRef>
              <c:f>'[Γράφημα 2 στο Microsoft Word]Φύλλο2'!$B$4:$H$4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13</c:v>
                </c:pt>
                <c:pt idx="3">
                  <c:v>9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6242312"/>
        <c:axId val="286240744"/>
      </c:barChart>
      <c:catAx>
        <c:axId val="286242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l-GR"/>
            </a:pPr>
            <a:endParaRPr lang="el-GR"/>
          </a:p>
        </c:txPr>
        <c:crossAx val="286240744"/>
        <c:crosses val="autoZero"/>
        <c:auto val="1"/>
        <c:lblAlgn val="ctr"/>
        <c:lblOffset val="100"/>
        <c:noMultiLvlLbl val="0"/>
      </c:catAx>
      <c:valAx>
        <c:axId val="286240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l-GR"/>
            </a:pPr>
            <a:endParaRPr lang="el-GR"/>
          </a:p>
        </c:txPr>
        <c:crossAx val="286242312"/>
        <c:crosses val="autoZero"/>
        <c:crossBetween val="between"/>
      </c:valAx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lang="el-GR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'[Γράφημα 2 στο Microsoft Word]Φύλλο1'!$B$1</c:f>
              <c:strCache>
                <c:ptCount val="1"/>
                <c:pt idx="0">
                  <c:v>2012-13</c:v>
                </c:pt>
              </c:strCache>
            </c:strRef>
          </c:tx>
          <c:invertIfNegative val="0"/>
          <c:cat>
            <c:strRef>
              <c:f>'[Γράφημα 2 στο Microsoft Word]Φύλλο1'!$A$2:$A$6</c:f>
              <c:strCache>
                <c:ptCount val="5"/>
                <c:pt idx="0">
                  <c:v>Αιτήσεις</c:v>
                </c:pt>
                <c:pt idx="1">
                  <c:v>προσφερόμενες θέσεις </c:v>
                </c:pt>
                <c:pt idx="2">
                  <c:v>εγγραφέντες </c:v>
                </c:pt>
                <c:pt idx="3">
                  <c:v>αποφοιτήσαντες </c:v>
                </c:pt>
                <c:pt idx="4">
                  <c:v>αλλοδαποί</c:v>
                </c:pt>
              </c:strCache>
            </c:strRef>
          </c:cat>
          <c:val>
            <c:numRef>
              <c:f>'[Γράφημα 2 στο Microsoft Word]Φύλλο1'!$B$2:$B$6</c:f>
              <c:numCache>
                <c:formatCode>General</c:formatCode>
                <c:ptCount val="5"/>
                <c:pt idx="0">
                  <c:v>115</c:v>
                </c:pt>
                <c:pt idx="1">
                  <c:v>64</c:v>
                </c:pt>
                <c:pt idx="2">
                  <c:v>72</c:v>
                </c:pt>
                <c:pt idx="3">
                  <c:v>55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'[Γράφημα 2 στο Microsoft Word]Φύλλο1'!$C$1</c:f>
              <c:strCache>
                <c:ptCount val="1"/>
                <c:pt idx="0">
                  <c:v>2011-12</c:v>
                </c:pt>
              </c:strCache>
            </c:strRef>
          </c:tx>
          <c:invertIfNegative val="0"/>
          <c:cat>
            <c:strRef>
              <c:f>'[Γράφημα 2 στο Microsoft Word]Φύλλο1'!$A$2:$A$6</c:f>
              <c:strCache>
                <c:ptCount val="5"/>
                <c:pt idx="0">
                  <c:v>Αιτήσεις</c:v>
                </c:pt>
                <c:pt idx="1">
                  <c:v>προσφερόμενες θέσεις </c:v>
                </c:pt>
                <c:pt idx="2">
                  <c:v>εγγραφέντες </c:v>
                </c:pt>
                <c:pt idx="3">
                  <c:v>αποφοιτήσαντες </c:v>
                </c:pt>
                <c:pt idx="4">
                  <c:v>αλλοδαποί</c:v>
                </c:pt>
              </c:strCache>
            </c:strRef>
          </c:cat>
          <c:val>
            <c:numRef>
              <c:f>'[Γράφημα 2 στο Microsoft Word]Φύλλο1'!$C$2:$C$6</c:f>
              <c:numCache>
                <c:formatCode>General</c:formatCode>
                <c:ptCount val="5"/>
                <c:pt idx="0">
                  <c:v>126</c:v>
                </c:pt>
                <c:pt idx="1">
                  <c:v>64</c:v>
                </c:pt>
                <c:pt idx="2">
                  <c:v>76</c:v>
                </c:pt>
                <c:pt idx="3">
                  <c:v>37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'[Γράφημα 2 στο Microsoft Word]Φύλλο1'!$D$1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cat>
            <c:strRef>
              <c:f>'[Γράφημα 2 στο Microsoft Word]Φύλλο1'!$A$2:$A$6</c:f>
              <c:strCache>
                <c:ptCount val="5"/>
                <c:pt idx="0">
                  <c:v>Αιτήσεις</c:v>
                </c:pt>
                <c:pt idx="1">
                  <c:v>προσφερόμενες θέσεις </c:v>
                </c:pt>
                <c:pt idx="2">
                  <c:v>εγγραφέντες </c:v>
                </c:pt>
                <c:pt idx="3">
                  <c:v>αποφοιτήσαντες </c:v>
                </c:pt>
                <c:pt idx="4">
                  <c:v>αλλοδαποί</c:v>
                </c:pt>
              </c:strCache>
            </c:strRef>
          </c:cat>
          <c:val>
            <c:numRef>
              <c:f>'[Γράφημα 2 στο Microsoft Word]Φύλλο1'!$D$2:$D$6</c:f>
              <c:numCache>
                <c:formatCode>General</c:formatCode>
                <c:ptCount val="5"/>
                <c:pt idx="0">
                  <c:v>102</c:v>
                </c:pt>
                <c:pt idx="1">
                  <c:v>64</c:v>
                </c:pt>
                <c:pt idx="2">
                  <c:v>73</c:v>
                </c:pt>
                <c:pt idx="3">
                  <c:v>68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'[Γράφημα 2 στο Microsoft Word]Φύλλο1'!$E$1</c:f>
              <c:strCache>
                <c:ptCount val="1"/>
                <c:pt idx="0">
                  <c:v>2009-10</c:v>
                </c:pt>
              </c:strCache>
            </c:strRef>
          </c:tx>
          <c:invertIfNegative val="0"/>
          <c:cat>
            <c:strRef>
              <c:f>'[Γράφημα 2 στο Microsoft Word]Φύλλο1'!$A$2:$A$6</c:f>
              <c:strCache>
                <c:ptCount val="5"/>
                <c:pt idx="0">
                  <c:v>Αιτήσεις</c:v>
                </c:pt>
                <c:pt idx="1">
                  <c:v>προσφερόμενες θέσεις </c:v>
                </c:pt>
                <c:pt idx="2">
                  <c:v>εγγραφέντες </c:v>
                </c:pt>
                <c:pt idx="3">
                  <c:v>αποφοιτήσαντες </c:v>
                </c:pt>
                <c:pt idx="4">
                  <c:v>αλλοδαποί</c:v>
                </c:pt>
              </c:strCache>
            </c:strRef>
          </c:cat>
          <c:val>
            <c:numRef>
              <c:f>'[Γράφημα 2 στο Microsoft Word]Φύλλο1'!$E$2:$E$6</c:f>
              <c:numCache>
                <c:formatCode>General</c:formatCode>
                <c:ptCount val="5"/>
                <c:pt idx="0">
                  <c:v>110</c:v>
                </c:pt>
                <c:pt idx="1">
                  <c:v>64</c:v>
                </c:pt>
                <c:pt idx="2">
                  <c:v>70</c:v>
                </c:pt>
                <c:pt idx="3">
                  <c:v>70</c:v>
                </c:pt>
                <c:pt idx="4">
                  <c:v>9</c:v>
                </c:pt>
              </c:numCache>
            </c:numRef>
          </c:val>
        </c:ser>
        <c:ser>
          <c:idx val="4"/>
          <c:order val="4"/>
          <c:tx>
            <c:strRef>
              <c:f>'[Γράφημα 2 στο Microsoft Word]Φύλλο1'!$F$1</c:f>
              <c:strCache>
                <c:ptCount val="1"/>
                <c:pt idx="0">
                  <c:v>2008-09</c:v>
                </c:pt>
              </c:strCache>
            </c:strRef>
          </c:tx>
          <c:invertIfNegative val="0"/>
          <c:cat>
            <c:strRef>
              <c:f>'[Γράφημα 2 στο Microsoft Word]Φύλλο1'!$A$2:$A$6</c:f>
              <c:strCache>
                <c:ptCount val="5"/>
                <c:pt idx="0">
                  <c:v>Αιτήσεις</c:v>
                </c:pt>
                <c:pt idx="1">
                  <c:v>προσφερόμενες θέσεις </c:v>
                </c:pt>
                <c:pt idx="2">
                  <c:v>εγγραφέντες </c:v>
                </c:pt>
                <c:pt idx="3">
                  <c:v>αποφοιτήσαντες </c:v>
                </c:pt>
                <c:pt idx="4">
                  <c:v>αλλοδαποί</c:v>
                </c:pt>
              </c:strCache>
            </c:strRef>
          </c:cat>
          <c:val>
            <c:numRef>
              <c:f>'[Γράφημα 2 στο Microsoft Word]Φύλλο1'!$F$2:$F$6</c:f>
              <c:numCache>
                <c:formatCode>General</c:formatCode>
                <c:ptCount val="5"/>
                <c:pt idx="0">
                  <c:v>83</c:v>
                </c:pt>
                <c:pt idx="1">
                  <c:v>64</c:v>
                </c:pt>
                <c:pt idx="2">
                  <c:v>70</c:v>
                </c:pt>
                <c:pt idx="3">
                  <c:v>25</c:v>
                </c:pt>
                <c:pt idx="4">
                  <c:v>8</c:v>
                </c:pt>
              </c:numCache>
            </c:numRef>
          </c:val>
        </c:ser>
        <c:ser>
          <c:idx val="5"/>
          <c:order val="5"/>
          <c:tx>
            <c:strRef>
              <c:f>'[Γράφημα 2 στο Microsoft Word]Φύλλο1'!$G$1</c:f>
              <c:strCache>
                <c:ptCount val="1"/>
                <c:pt idx="0">
                  <c:v>2007-08</c:v>
                </c:pt>
              </c:strCache>
            </c:strRef>
          </c:tx>
          <c:invertIfNegative val="0"/>
          <c:cat>
            <c:strRef>
              <c:f>'[Γράφημα 2 στο Microsoft Word]Φύλλο1'!$A$2:$A$6</c:f>
              <c:strCache>
                <c:ptCount val="5"/>
                <c:pt idx="0">
                  <c:v>Αιτήσεις</c:v>
                </c:pt>
                <c:pt idx="1">
                  <c:v>προσφερόμενες θέσεις </c:v>
                </c:pt>
                <c:pt idx="2">
                  <c:v>εγγραφέντες </c:v>
                </c:pt>
                <c:pt idx="3">
                  <c:v>αποφοιτήσαντες </c:v>
                </c:pt>
                <c:pt idx="4">
                  <c:v>αλλοδαποί</c:v>
                </c:pt>
              </c:strCache>
            </c:strRef>
          </c:cat>
          <c:val>
            <c:numRef>
              <c:f>'[Γράφημα 2 στο Microsoft Word]Φύλλο1'!$G$2:$G$6</c:f>
              <c:numCache>
                <c:formatCode>General</c:formatCode>
                <c:ptCount val="5"/>
                <c:pt idx="0">
                  <c:v>97</c:v>
                </c:pt>
                <c:pt idx="1">
                  <c:v>64</c:v>
                </c:pt>
                <c:pt idx="2">
                  <c:v>67</c:v>
                </c:pt>
                <c:pt idx="3">
                  <c:v>32</c:v>
                </c:pt>
                <c:pt idx="4">
                  <c:v>10</c:v>
                </c:pt>
              </c:numCache>
            </c:numRef>
          </c:val>
        </c:ser>
        <c:ser>
          <c:idx val="6"/>
          <c:order val="6"/>
          <c:tx>
            <c:strRef>
              <c:f>'[Γράφημα 2 στο Microsoft Word]Φύλλο1'!$H$1</c:f>
              <c:strCache>
                <c:ptCount val="1"/>
                <c:pt idx="0">
                  <c:v>2006-07</c:v>
                </c:pt>
              </c:strCache>
            </c:strRef>
          </c:tx>
          <c:invertIfNegative val="0"/>
          <c:cat>
            <c:strRef>
              <c:f>'[Γράφημα 2 στο Microsoft Word]Φύλλο1'!$A$2:$A$6</c:f>
              <c:strCache>
                <c:ptCount val="5"/>
                <c:pt idx="0">
                  <c:v>Αιτήσεις</c:v>
                </c:pt>
                <c:pt idx="1">
                  <c:v>προσφερόμενες θέσεις </c:v>
                </c:pt>
                <c:pt idx="2">
                  <c:v>εγγραφέντες </c:v>
                </c:pt>
                <c:pt idx="3">
                  <c:v>αποφοιτήσαντες </c:v>
                </c:pt>
                <c:pt idx="4">
                  <c:v>αλλοδαποί</c:v>
                </c:pt>
              </c:strCache>
            </c:strRef>
          </c:cat>
          <c:val>
            <c:numRef>
              <c:f>'[Γράφημα 2 στο Microsoft Word]Φύλλο1'!$H$2:$H$6</c:f>
              <c:numCache>
                <c:formatCode>General</c:formatCode>
                <c:ptCount val="5"/>
                <c:pt idx="0">
                  <c:v>80</c:v>
                </c:pt>
                <c:pt idx="1">
                  <c:v>64</c:v>
                </c:pt>
                <c:pt idx="2">
                  <c:v>75</c:v>
                </c:pt>
                <c:pt idx="3">
                  <c:v>28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883128"/>
        <c:axId val="287884304"/>
      </c:barChart>
      <c:catAx>
        <c:axId val="287883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l-GR"/>
            </a:pPr>
            <a:endParaRPr lang="el-GR"/>
          </a:p>
        </c:txPr>
        <c:crossAx val="287884304"/>
        <c:crosses val="autoZero"/>
        <c:auto val="1"/>
        <c:lblAlgn val="ctr"/>
        <c:lblOffset val="100"/>
        <c:noMultiLvlLbl val="0"/>
      </c:catAx>
      <c:valAx>
        <c:axId val="28788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l-GR"/>
            </a:pPr>
            <a:endParaRPr lang="el-GR"/>
          </a:p>
        </c:txPr>
        <c:crossAx val="287883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l-GR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el-GR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B313358-9216-481B-AFA9-1CA672803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1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ヒラギノ角ゴ Pro W3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fld id="{F35BD420-7760-4DB7-ABDF-935C74154A6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>
              <a:latin typeface="Arial" panose="020B0604020202020204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76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fld id="{A6D10F66-7DD9-46A5-B5B9-0BEC4DFAC79C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>
              <a:latin typeface="Arial" panose="020B0604020202020204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90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fld id="{1B105C22-B297-4BC9-8414-6F5CCA6F18E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>
              <a:latin typeface="Arial" panose="020B0604020202020204" pitchFamily="34" charset="0"/>
              <a:ea typeface="ヒラギノ角ゴ Pro W3" pitchFamily="1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26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endParaRPr lang="el-GR"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8EE5B873-7EBB-4A62-9EFB-EF0D0EB6C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046D-2E66-42B0-8476-7F0AE4D75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8D89-D6E3-416A-9924-CFA172314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35723BF-18E8-406E-A0D3-B330F5CF3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endParaRPr lang="el-GR"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B528-567D-45D6-BE76-249D9851B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AAD50-B1C0-423E-966B-0B6A5D84D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2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endParaRPr lang="el-GR"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AA825820-DA02-4630-8641-04F9E7E1BD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5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1FA23-A98B-4F3F-B030-91BF9525C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480B-29BB-40A6-B74D-EB8FBD7C7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9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endParaRPr lang="el-GR"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3410-F452-4264-8734-A018F73EF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2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dirty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E0DA8-1A39-4C9F-866B-B34ECC220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endParaRPr lang="el-GR"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38E27"/>
                </a:solidFill>
                <a:cs typeface="Arial" panose="020B0604020202020204" pitchFamily="34" charset="0"/>
              </a:defRPr>
            </a:lvl1pPr>
          </a:lstStyle>
          <a:p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cs typeface="Arial" panose="020B0604020202020204" pitchFamily="34" charset="0"/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cs typeface="Arial" panose="020B0604020202020204" pitchFamily="34" charset="0"/>
              </a:defRPr>
            </a:lvl1pPr>
          </a:lstStyle>
          <a:p>
            <a:fld id="{078E2CC0-4AE5-4E6D-9817-1CB96A0B94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smtClean="0"/>
              <a:t>Click to edit Master title style</a:t>
            </a:r>
            <a:endParaRPr lang="en-US" smtClean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endParaRPr lang="el-GR"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endParaRPr lang="el-GR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3" r:id="rId4"/>
    <p:sldLayoutId id="2147484069" r:id="rId5"/>
    <p:sldLayoutId id="2147484064" r:id="rId6"/>
    <p:sldLayoutId id="2147484070" r:id="rId7"/>
    <p:sldLayoutId id="2147484071" r:id="rId8"/>
    <p:sldLayoutId id="2147484072" r:id="rId9"/>
    <p:sldLayoutId id="2147484065" r:id="rId10"/>
    <p:sldLayoutId id="21474840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MS PGothic" panose="020B0600070205080204" pitchFamily="34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109" charset="0"/>
          <a:ea typeface="MS PGothic" panose="020B0600070205080204" pitchFamily="34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109" charset="0"/>
          <a:ea typeface="MS PGothic" panose="020B0600070205080204" pitchFamily="34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109" charset="0"/>
          <a:ea typeface="MS PGothic" panose="020B0600070205080204" pitchFamily="34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109" charset="0"/>
          <a:ea typeface="MS PGothic" panose="020B0600070205080204" pitchFamily="34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 descr="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26611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371600"/>
            <a:ext cx="5976664" cy="5297760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algn="ctr" eaLnBrk="1" hangingPunct="1">
              <a:lnSpc>
                <a:spcPct val="120000"/>
              </a:lnSpc>
              <a:buClr>
                <a:schemeClr val="hlink"/>
              </a:buClr>
              <a:buFont typeface="Wingdings 2" charset="0"/>
              <a:buNone/>
              <a:defRPr/>
            </a:pPr>
            <a:r>
              <a:rPr lang="el-GR" sz="2200" b="1">
                <a:solidFill>
                  <a:srgbClr val="8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inion Pro" charset="0"/>
                <a:ea typeface="ＭＳ Ｐゴシック" charset="0"/>
                <a:cs typeface="Lucida Grande" charset="0"/>
              </a:rPr>
              <a:t>ΠΡΟΓΡΑΜΜΑ ΜΕΤΑΠΤΥΧΙΑΚΩΝ ΣΠΟΥΔΩΝ</a:t>
            </a:r>
          </a:p>
          <a:p>
            <a:pPr algn="ctr" eaLnBrk="1" hangingPunct="1">
              <a:lnSpc>
                <a:spcPct val="120000"/>
              </a:lnSpc>
              <a:buClr>
                <a:schemeClr val="hlink"/>
              </a:buClr>
              <a:buFont typeface="Wingdings 2" charset="0"/>
              <a:buNone/>
              <a:defRPr/>
            </a:pPr>
            <a:r>
              <a:rPr lang="el-GR" sz="2200" b="1">
                <a:solidFill>
                  <a:srgbClr val="C7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inion Pro" charset="0"/>
                <a:ea typeface="ＭＳ Ｐゴシック" charset="0"/>
                <a:cs typeface="Lucida Grande" charset="0"/>
              </a:rPr>
              <a:t>«ΟΡΘΟΔΟΞΗ ΘΕΟΛΟΓΙΑ ΚΑΙ ΧΡΙΣΤΙΑΝΙΚΟΣ ΠΟΛΙΤΙΣΜΟΣ»</a:t>
            </a:r>
          </a:p>
          <a:p>
            <a:pPr algn="ctr" eaLnBrk="1" hangingPunct="1">
              <a:lnSpc>
                <a:spcPct val="120000"/>
              </a:lnSpc>
              <a:buClr>
                <a:schemeClr val="hlink"/>
              </a:buClr>
              <a:buFont typeface="Wingdings 2" charset="0"/>
              <a:buNone/>
              <a:defRPr/>
            </a:pPr>
            <a:endParaRPr lang="el-GR" sz="2200" b="1">
              <a:solidFill>
                <a:srgbClr val="8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inion Pro" charset="0"/>
              <a:ea typeface="ＭＳ Ｐゴシック" charset="0"/>
              <a:cs typeface="Lucida Grande" charset="0"/>
            </a:endParaRPr>
          </a:p>
          <a:p>
            <a:pPr algn="ctr" eaLnBrk="1" hangingPunct="1">
              <a:lnSpc>
                <a:spcPct val="120000"/>
              </a:lnSpc>
              <a:buClr>
                <a:schemeClr val="hlink"/>
              </a:buClr>
              <a:buFont typeface="Wingdings 2" charset="0"/>
              <a:buNone/>
              <a:defRPr/>
            </a:pPr>
            <a:r>
              <a:rPr lang="el-GR" sz="1800" b="1" cap="all" spc="600">
                <a:solidFill>
                  <a:srgbClr val="8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inion Pro" charset="0"/>
                <a:ea typeface="ＭＳ Ｐゴシック" charset="0"/>
                <a:cs typeface="Lucida Grande" charset="0"/>
              </a:rPr>
              <a:t>ΚΥΡΙΟΙ ΑΞΟΝΕΣ</a:t>
            </a:r>
          </a:p>
          <a:p>
            <a:pPr algn="ctr" eaLnBrk="1" hangingPunct="1">
              <a:lnSpc>
                <a:spcPct val="120000"/>
              </a:lnSpc>
              <a:buClr>
                <a:schemeClr val="hlink"/>
              </a:buClr>
              <a:buFont typeface="Wingdings 2" charset="0"/>
              <a:buNone/>
              <a:defRPr/>
            </a:pPr>
            <a:endParaRPr lang="el-GR" sz="2200" b="1">
              <a:solidFill>
                <a:srgbClr val="8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inion Pro" charset="0"/>
              <a:ea typeface="ＭＳ Ｐゴシック" charset="0"/>
              <a:cs typeface="Lucida Grande" charset="0"/>
            </a:endParaRPr>
          </a:p>
          <a:p>
            <a:pPr algn="ctr" eaLnBrk="1" hangingPunct="1">
              <a:buClr>
                <a:schemeClr val="hlink"/>
              </a:buClr>
              <a:buFont typeface="Wingdings 2" charset="0"/>
              <a:buNone/>
              <a:defRPr/>
            </a:pPr>
            <a:endParaRPr lang="en-US" sz="2400">
              <a:solidFill>
                <a:srgbClr val="800000"/>
              </a:solidFill>
              <a:latin typeface="Cambria" charset="0"/>
              <a:ea typeface="ＭＳ Ｐゴシック" charset="0"/>
              <a:cs typeface="Lucida Grande" charset="0"/>
            </a:endParaRPr>
          </a:p>
          <a:p>
            <a:pPr algn="ctr" eaLnBrk="1" hangingPunct="1">
              <a:lnSpc>
                <a:spcPts val="475"/>
              </a:lnSpc>
              <a:buClr>
                <a:schemeClr val="hlink"/>
              </a:buClr>
              <a:buFont typeface="Wingdings 2" charset="0"/>
              <a:buNone/>
              <a:defRPr/>
            </a:pPr>
            <a:endParaRPr lang="el-GR" sz="2400">
              <a:solidFill>
                <a:srgbClr val="800000"/>
              </a:solidFill>
              <a:latin typeface="Cambria" charset="0"/>
              <a:ea typeface="ＭＳ Ｐゴシック" charset="0"/>
              <a:cs typeface="Lucida Grande" charset="0"/>
            </a:endParaRPr>
          </a:p>
          <a:p>
            <a:pPr algn="ctr" eaLnBrk="1" hangingPunct="1">
              <a:buClr>
                <a:schemeClr val="hlink"/>
              </a:buClr>
              <a:buFont typeface="Wingdings 2" charset="0"/>
              <a:buNone/>
              <a:defRPr/>
            </a:pPr>
            <a:r>
              <a:rPr lang="en-US" altLang="ja-JP" sz="2400">
                <a:solidFill>
                  <a:srgbClr val="800000"/>
                </a:solidFill>
                <a:latin typeface="Cambria" charset="0"/>
                <a:ea typeface="ＭＳ Ｐゴシック" charset="0"/>
                <a:cs typeface="Cambria" charset="0"/>
              </a:rPr>
              <a:t>※</a:t>
            </a:r>
            <a:endParaRPr lang="el-GR" sz="2400">
              <a:solidFill>
                <a:srgbClr val="800000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algn="ctr" eaLnBrk="1" hangingPunct="1">
              <a:lnSpc>
                <a:spcPct val="50000"/>
              </a:lnSpc>
              <a:buClr>
                <a:schemeClr val="hlink"/>
              </a:buClr>
              <a:buFont typeface="Wingdings 2" charset="0"/>
              <a:buNone/>
              <a:defRPr/>
            </a:pPr>
            <a:endParaRPr lang="el-GR" sz="2400">
              <a:solidFill>
                <a:srgbClr val="800000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algn="ctr" eaLnBrk="1" hangingPunct="1">
              <a:buClr>
                <a:schemeClr val="hlink"/>
              </a:buClr>
              <a:buFont typeface="Wingdings 2" charset="0"/>
              <a:buNone/>
              <a:defRPr/>
            </a:pPr>
            <a:endParaRPr lang="el-GR" sz="2000" i="1">
              <a:solidFill>
                <a:srgbClr val="800000"/>
              </a:solidFill>
              <a:latin typeface="Minion Pro" charset="0"/>
              <a:ea typeface="ＭＳ Ｐゴシック" charset="0"/>
              <a:cs typeface="Cambria" charset="0"/>
            </a:endParaRPr>
          </a:p>
          <a:p>
            <a:pPr algn="ctr" eaLnBrk="1" hangingPunct="1">
              <a:buClr>
                <a:schemeClr val="hlink"/>
              </a:buClr>
              <a:buFont typeface="Wingdings 2" charset="0"/>
              <a:buNone/>
              <a:defRPr/>
            </a:pPr>
            <a:r>
              <a:rPr lang="el-GR" sz="1800" b="1" i="1">
                <a:solidFill>
                  <a:srgbClr val="800000"/>
                </a:solidFill>
                <a:latin typeface="Minion Pro" charset="0"/>
                <a:ea typeface="ＭＳ Ｐゴシック" charset="0"/>
                <a:cs typeface="Cambria" charset="0"/>
              </a:rPr>
              <a:t>Σ</a:t>
            </a:r>
            <a:r>
              <a:rPr lang="el-GR" sz="1600" b="1" i="1">
                <a:solidFill>
                  <a:srgbClr val="800000"/>
                </a:solidFill>
                <a:latin typeface="Minion Pro" charset="0"/>
                <a:ea typeface="ＭＳ Ｐゴシック" charset="0"/>
                <a:cs typeface="Cambria" charset="0"/>
              </a:rPr>
              <a:t>ΥΜΕΩΝ</a:t>
            </a:r>
            <a:r>
              <a:rPr lang="el-GR" sz="1800" b="1" i="1">
                <a:solidFill>
                  <a:srgbClr val="800000"/>
                </a:solidFill>
                <a:latin typeface="Minion Pro" charset="0"/>
                <a:ea typeface="ＭＳ Ｐゴシック" charset="0"/>
                <a:cs typeface="Cambria" charset="0"/>
              </a:rPr>
              <a:t> Α. Π</a:t>
            </a:r>
            <a:r>
              <a:rPr lang="el-GR" sz="1600" b="1" i="1">
                <a:solidFill>
                  <a:srgbClr val="800000"/>
                </a:solidFill>
                <a:latin typeface="Minion Pro" charset="0"/>
                <a:ea typeface="ＭＳ Ｐゴシック" charset="0"/>
                <a:cs typeface="Cambria" charset="0"/>
              </a:rPr>
              <a:t>ΑΣΧΑΛΙΔΗΣ</a:t>
            </a:r>
            <a:endParaRPr lang="el-GR" sz="1800" b="1" i="1">
              <a:solidFill>
                <a:srgbClr val="800000"/>
              </a:solidFill>
              <a:latin typeface="Minion Pro" charset="0"/>
              <a:ea typeface="ＭＳ Ｐゴシック" charset="0"/>
              <a:cs typeface="Cambria" charset="0"/>
            </a:endParaRPr>
          </a:p>
          <a:p>
            <a:pPr algn="ctr" eaLnBrk="1" hangingPunct="1">
              <a:buClr>
                <a:schemeClr val="hlink"/>
              </a:buClr>
              <a:buFont typeface="Wingdings 2" charset="0"/>
              <a:buNone/>
              <a:defRPr/>
            </a:pPr>
            <a:r>
              <a:rPr lang="el-GR" sz="1700" i="1">
                <a:solidFill>
                  <a:srgbClr val="800000"/>
                </a:solidFill>
                <a:latin typeface="Minion Pro" charset="0"/>
                <a:ea typeface="ＭＳ Ｐゴシック" charset="0"/>
                <a:cs typeface="Cambria" charset="0"/>
              </a:rPr>
              <a:t>Διευθυντής ΠΜΣ</a:t>
            </a:r>
            <a:endParaRPr lang="en-US" sz="1700" i="1">
              <a:solidFill>
                <a:srgbClr val="800000"/>
              </a:solidFill>
              <a:latin typeface="Minion Pro" charset="0"/>
              <a:ea typeface="ＭＳ Ｐゴシック" charset="0"/>
              <a:cs typeface="Cambria" charset="0"/>
            </a:endParaRP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89138"/>
            <a:ext cx="1158875" cy="1143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000">
                <a:latin typeface="Times CE"/>
                <a:ea typeface="+mj-ea"/>
                <a:cs typeface="Times CE"/>
              </a:rPr>
              <a:t>ΑΡΙΣΤΟΤΕΛΕΙΟ ΠΑΝΕΠΙΣΤΗΜΙΟ ΘΕΣΣΑΛΟΝΙΚΗΣ</a:t>
            </a:r>
            <a:r>
              <a:rPr lang="el-GR" sz="2400">
                <a:latin typeface="Times CE"/>
                <a:ea typeface="+mj-ea"/>
                <a:cs typeface="Times CE"/>
              </a:rPr>
              <a:t/>
            </a:r>
            <a:br>
              <a:rPr lang="el-GR" sz="2400">
                <a:latin typeface="Times CE"/>
                <a:ea typeface="+mj-ea"/>
                <a:cs typeface="Times CE"/>
              </a:rPr>
            </a:br>
            <a:endParaRPr lang="en-US" sz="2400">
              <a:latin typeface="Times CE"/>
              <a:ea typeface="+mj-ea"/>
              <a:cs typeface="Times CE"/>
            </a:endParaRPr>
          </a:p>
        </p:txBody>
      </p:sp>
      <p:pic>
        <p:nvPicPr>
          <p:cNvPr id="2" name="Picture 1" descr="auth_logo_colo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1166812" cy="11652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ea typeface="ＭＳ Ｐゴシック" pitchFamily="-109" charset="-128"/>
              </a:rPr>
              <a:t>ΜΕΤΑΠΤΥΧΙΑΚΕΣ ΣΠΟΥΔΕΣ ΠΡΩΤΟΥ ΕΠΙΠΕΔΟΥ – ΕΓΓΡΑΦΗ &amp; ΦΟΙΤΗΣΗ</a:t>
            </a:r>
            <a:endParaRPr lang="en-US" sz="2000">
              <a:ea typeface="ＭＳ Ｐゴシック" pitchFamily="-109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200" smtClean="0">
                <a:latin typeface="Minion Pro" pitchFamily="-108" charset="0"/>
              </a:rPr>
              <a:t>Από τη ΓΣΕΣ ορίζεται για κάθε μεταπτυχιακό φοιτητή ένας </a:t>
            </a:r>
            <a:r>
              <a:rPr lang="el-GR" sz="2200" smtClean="0">
                <a:solidFill>
                  <a:srgbClr val="C70000"/>
                </a:solidFill>
                <a:latin typeface="Minion Pro" pitchFamily="-108" charset="0"/>
              </a:rPr>
              <a:t>επιβλέπων καθηγητής </a:t>
            </a:r>
            <a:r>
              <a:rPr lang="el-GR" sz="2200" smtClean="0">
                <a:latin typeface="Minion Pro" pitchFamily="-108" charset="0"/>
              </a:rPr>
              <a:t>από τα μέλη ΔΕΠ του Τμήματος που έχουν μεταπτυχιακό έργο, ο οποίος είναι αρμόδιος για την καθοδήγηση, παρακολούθηση και έλεγχο της πορείας των σπουδών του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200" smtClean="0">
                <a:latin typeface="Minion Pro" pitchFamily="-108" charset="0"/>
              </a:rPr>
              <a:t> </a:t>
            </a:r>
            <a:r>
              <a:rPr lang="el-GR" sz="2200" smtClean="0">
                <a:solidFill>
                  <a:srgbClr val="000090"/>
                </a:solidFill>
                <a:latin typeface="Minion Pro" pitchFamily="-108" charset="0"/>
              </a:rPr>
              <a:t>Διάρκεια φοίτησης</a:t>
            </a:r>
            <a:r>
              <a:rPr lang="el-GR" sz="2200" smtClean="0">
                <a:latin typeface="Minion Pro" pitchFamily="-108" charset="0"/>
              </a:rPr>
              <a:t>: 2 (+1) ημερολογιακά έτη</a:t>
            </a:r>
          </a:p>
          <a:p>
            <a:pPr lvl="1" eaLnBrk="1" hangingPunct="1">
              <a:spcAft>
                <a:spcPts val="600"/>
              </a:spcAft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3 διδακτικά Εξάμηνα + Συγγραφή Μεταπτυχιακής Διπλωματικής Εργασίας</a:t>
            </a:r>
          </a:p>
          <a:p>
            <a:pPr lvl="1" eaLnBrk="1" hangingPunct="1">
              <a:spcAft>
                <a:spcPts val="600"/>
              </a:spcAft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Στην αρχή κάθε εξαμήνου ο φοιτητής δηλώνει 3 μεταπτυχιακά μαθήματα από τα προσφερόμενα στο παρόν ΠΜΣ ή σε άλλα ΠΜΣ του ΑΠΘ ή άλλων ΑΕΙ, με τη σύμφωνη γνώμη του επιβλέποντος καθηγητή. Τα μεταπτυχιακά μαθήματα που παρακολούθησε επιτυχώς ο φοιτητής πρέπει να αντιστοιχούν σε 90 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ECTS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200" smtClean="0">
                <a:latin typeface="Minion Pro" pitchFamily="-108" charset="0"/>
              </a:rPr>
              <a:t>Η παρακολούθηση των μαθημάτων, καθώς και των ειδικών σεμιναρίων και ημερίδων ή άλλων επιστημονικών εκδηλώσεων του ΠΜΣ είναι υποχρεωτική</a:t>
            </a:r>
            <a:endParaRPr lang="en-US" sz="2200" smtClean="0">
              <a:latin typeface="Minion Pro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ea typeface="ＭＳ Ｐゴシック" pitchFamily="-109" charset="-128"/>
              </a:rPr>
              <a:t>ΜΕΤΑΠΤΥΧΙΑΚΕΣ ΣΠΟΥΔΕΣ ΠΡΩΤΟΥ ΕΠΙΠΕΔΟΥ – ΔΙΠΛΩΜΑΤΙΚΗ ΕΡΓΑΣΙΑ</a:t>
            </a:r>
            <a:endParaRPr lang="en-US" sz="2000">
              <a:ea typeface="ＭＳ Ｐゴシック" pitchFamily="-109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²"/>
            </a:pPr>
            <a:r>
              <a:rPr lang="en-US" sz="2200" smtClean="0">
                <a:latin typeface="Minion Pro" pitchFamily="-108" charset="0"/>
              </a:rPr>
              <a:t>H </a:t>
            </a:r>
            <a:r>
              <a:rPr lang="el-GR" sz="2200" smtClean="0">
                <a:solidFill>
                  <a:srgbClr val="000090"/>
                </a:solidFill>
                <a:latin typeface="Minion Pro" pitchFamily="-108" charset="0"/>
              </a:rPr>
              <a:t>σύνταξη </a:t>
            </a:r>
            <a:r>
              <a:rPr lang="en-US" sz="2200" smtClean="0">
                <a:solidFill>
                  <a:srgbClr val="000090"/>
                </a:solidFill>
                <a:latin typeface="Minion Pro" pitchFamily="-108" charset="0"/>
              </a:rPr>
              <a:t>μεταπτυχιακής διπλωματικής εργασίας </a:t>
            </a:r>
            <a:r>
              <a:rPr lang="el-GR" sz="2200" smtClean="0">
                <a:latin typeface="Minion Pro" pitchFamily="-108" charset="0"/>
              </a:rPr>
              <a:t>αρχίζει με την ανάθεση του θέματος από τον επιβλέποντα καθηγητή μετά την έναρξη του 3</a:t>
            </a:r>
            <a:r>
              <a:rPr lang="el-GR" sz="2200" baseline="30000" smtClean="0">
                <a:latin typeface="Minion Pro" pitchFamily="-108" charset="0"/>
              </a:rPr>
              <a:t>ου</a:t>
            </a:r>
            <a:r>
              <a:rPr lang="el-GR" sz="2200" smtClean="0">
                <a:latin typeface="Minion Pro" pitchFamily="-108" charset="0"/>
              </a:rPr>
              <a:t> εξαμήνου σπουδών και την ανακοίνωσή του στη ΓΣΕΣ</a:t>
            </a:r>
            <a:r>
              <a:rPr lang="en-US" sz="2200" smtClean="0">
                <a:latin typeface="Minion Pro" pitchFamily="-108" charset="0"/>
              </a:rPr>
              <a:t> </a:t>
            </a:r>
            <a:endParaRPr lang="el-GR" sz="2200" smtClean="0">
              <a:latin typeface="Minion Pro" pitchFamily="-108" charset="0"/>
            </a:endParaRP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²"/>
            </a:pPr>
            <a:r>
              <a:rPr lang="el-GR" sz="2200" smtClean="0">
                <a:latin typeface="Minion Pro" pitchFamily="-108" charset="0"/>
              </a:rPr>
              <a:t>Μετά την ολοκλήρωση σύνταξης της εργασίας, αυτή υποβάλλεται στη Γραμματεία του Τμήματος με σύμφωνη γνώμη του επιβλέποντος καθηγητή</a:t>
            </a: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²"/>
            </a:pPr>
            <a:r>
              <a:rPr lang="el-GR" sz="2200" smtClean="0">
                <a:latin typeface="Minion Pro" pitchFamily="-108" charset="0"/>
              </a:rPr>
              <a:t> Συγκρότηση 3μελούς εξεταστικής επιτροπής – Δημόσια εξέταση</a:t>
            </a:r>
          </a:p>
          <a:p>
            <a:pPr eaLnBrk="1" hangingPunct="1">
              <a:buClr>
                <a:srgbClr val="800000"/>
              </a:buClr>
              <a:buFont typeface="Wingdings" panose="05000000000000000000" pitchFamily="2" charset="2"/>
              <a:buChar char="²"/>
            </a:pPr>
            <a:r>
              <a:rPr lang="el-GR" sz="2200" smtClean="0">
                <a:latin typeface="Minion Pro" pitchFamily="-108" charset="0"/>
              </a:rPr>
              <a:t> Κριτήρια έγκρισης διπλωματικής εργασίας:</a:t>
            </a:r>
          </a:p>
          <a:p>
            <a:pPr lvl="1" eaLnBrk="1" hangingPunct="1">
              <a:buClr>
                <a:srgbClr val="800000"/>
              </a:buClr>
              <a:buFont typeface="Wingdings" panose="05000000000000000000" pitchFamily="2" charset="2"/>
              <a:buChar char="²"/>
            </a:pPr>
            <a:r>
              <a:rPr lang="en-US" sz="1800" smtClean="0">
                <a:latin typeface="Minion Pro" pitchFamily="-108" charset="0"/>
                <a:ea typeface="ヒラギノ角ゴ Pro W3" pitchFamily="126" charset="-128"/>
              </a:rPr>
              <a:t> </a:t>
            </a:r>
            <a:r>
              <a:rPr lang="el-GR" sz="1800" smtClean="0">
                <a:latin typeface="Minion Pro" pitchFamily="-108" charset="0"/>
                <a:ea typeface="ヒラギノ角ゴ Pro W3" pitchFamily="126" charset="-128"/>
              </a:rPr>
              <a:t>	</a:t>
            </a:r>
            <a:r>
              <a:rPr lang="el-GR" sz="1900" i="1" smtClean="0">
                <a:latin typeface="Minion Pro" pitchFamily="-108" charset="0"/>
                <a:ea typeface="ヒラギノ角ゴ Pro W3" pitchFamily="126" charset="-128"/>
              </a:rPr>
              <a:t>Τό περιεχόμενό της να εμπίπτει στο αντικείμενο της ειδίκευσης</a:t>
            </a:r>
          </a:p>
          <a:p>
            <a:pPr lvl="1" eaLnBrk="1" hangingPunct="1">
              <a:buClr>
                <a:srgbClr val="800000"/>
              </a:buClr>
              <a:buFont typeface="Wingdings" panose="05000000000000000000" pitchFamily="2" charset="2"/>
              <a:buChar char="²"/>
            </a:pPr>
            <a:r>
              <a:rPr lang="el-GR" sz="1900" i="1" smtClean="0">
                <a:latin typeface="Minion Pro" pitchFamily="-108" charset="0"/>
                <a:ea typeface="ヒラギノ角ゴ Pro W3" pitchFamily="126" charset="-128"/>
              </a:rPr>
              <a:t> Η πραγμάτευση δεν απαιτεί παντελώς νέα στοιχεία, αλλά συνθετικό τρόπο προσεγγίσεως των πηγών και της βιβλιογραφίας, ώστε να παρουσιάζεται η ερευνητική προσπάθεια και επίδοση του φοιτητή (</a:t>
            </a:r>
            <a:r>
              <a:rPr lang="el-GR" sz="1900" i="1" smtClean="0">
                <a:solidFill>
                  <a:srgbClr val="C70000"/>
                </a:solidFill>
                <a:latin typeface="Minion Pro" pitchFamily="-108" charset="0"/>
                <a:ea typeface="ヒラギノ角ゴ Pro W3" pitchFamily="126" charset="-128"/>
              </a:rPr>
              <a:t>προσοχή στη λογοκλοπή!</a:t>
            </a:r>
            <a:r>
              <a:rPr lang="el-GR" sz="1900" i="1" smtClean="0">
                <a:latin typeface="Minion Pro" pitchFamily="-108" charset="0"/>
                <a:ea typeface="ヒラギノ角ゴ Pro W3" pitchFamily="126" charset="-128"/>
              </a:rPr>
              <a:t>)</a:t>
            </a:r>
          </a:p>
          <a:p>
            <a:pPr lvl="1" eaLnBrk="1" hangingPunct="1">
              <a:buClr>
                <a:srgbClr val="800000"/>
              </a:buClr>
              <a:buFont typeface="Wingdings" panose="05000000000000000000" pitchFamily="2" charset="2"/>
              <a:buChar char="²"/>
            </a:pPr>
            <a:r>
              <a:rPr lang="el-GR" sz="1900" i="1" smtClean="0">
                <a:latin typeface="Minion Pro" pitchFamily="-108" charset="0"/>
                <a:ea typeface="ヒラギノ角ゴ Pro W3" pitchFamily="126" charset="-128"/>
              </a:rPr>
              <a:t> γ) Η εργασία οφείλει να έχει έκταση τουλάχιστον τεσσάρων τυπογραφικών φύλλων</a:t>
            </a:r>
            <a:r>
              <a:rPr lang="el-GR" sz="1900" smtClean="0">
                <a:latin typeface="Minion Pro" pitchFamily="-108" charset="0"/>
                <a:ea typeface="ヒラギノ角ゴ Pro W3" pitchFamily="126" charset="-128"/>
              </a:rPr>
              <a:t>.</a:t>
            </a:r>
            <a:r>
              <a:rPr lang="en-US" sz="1900" smtClean="0">
                <a:latin typeface="Minion Pro" pitchFamily="-108" charset="0"/>
                <a:ea typeface="ヒラギノ角ゴ Pro W3" pitchFamily="126" charset="-128"/>
              </a:rPr>
              <a:t>  </a:t>
            </a:r>
            <a:endParaRPr lang="el-GR" sz="1900" smtClean="0">
              <a:latin typeface="Minion Pro" pitchFamily="-108" charset="0"/>
              <a:ea typeface="ヒラギノ角ゴ Pro W3" pitchFamily="126" charset="-128"/>
            </a:endParaRPr>
          </a:p>
          <a:p>
            <a:pPr algn="ctr" eaLnBrk="1" hangingPunct="1">
              <a:buClr>
                <a:srgbClr val="800000"/>
              </a:buClr>
              <a:buFont typeface="Wingdings 2" panose="05020102010507070707" pitchFamily="18" charset="2"/>
              <a:buNone/>
            </a:pPr>
            <a:r>
              <a:rPr lang="el-GR" sz="2400" smtClean="0">
                <a:solidFill>
                  <a:srgbClr val="800000"/>
                </a:solidFill>
                <a:latin typeface="Minion Pro" pitchFamily="-108" charset="0"/>
              </a:rPr>
              <a:t> </a:t>
            </a:r>
            <a:r>
              <a:rPr lang="el-GR" sz="2400" b="1" smtClean="0">
                <a:solidFill>
                  <a:srgbClr val="800000"/>
                </a:solidFill>
                <a:latin typeface="Minion Pro" pitchFamily="-108" charset="0"/>
              </a:rPr>
              <a:t>Απονομή Μεταπτυχιακού Διπλώματος Ειδίκευσης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ΜΕΤΑΠΤΥΧΙΑΚΕΣ ΣΠΟΥΔΕΣ ΔΕΥΤΕΡΟΥ ΕΠΙΠΕΔΟΥ</a:t>
            </a:r>
            <a:b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</a:br>
            <a:r>
              <a:rPr lang="el-GR" sz="2000" b="1">
                <a:solidFill>
                  <a:srgbClr val="800000"/>
                </a:solidFill>
                <a:ea typeface="ＭＳ Ｐゴシック" pitchFamily="-109" charset="-128"/>
              </a:rPr>
              <a:t>ΔΙΔΑΚΤΟΡΙΚΟ ΔΙΠΛΩΜΑ</a:t>
            </a:r>
            <a:endParaRPr lang="en-US" sz="2000" b="1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400" smtClean="0">
                <a:latin typeface="Minion Pro" pitchFamily="-108" charset="0"/>
              </a:rPr>
              <a:t> Διδακτορικό Δίπλωμα: ενιαίο και ανεξάρτητο από την ειδίκευση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cs-CZ" sz="2400" smtClean="0">
                <a:latin typeface="Minion Pro" pitchFamily="-108" charset="0"/>
              </a:rPr>
              <a:t>Απαραίτητη προϋπόθεση </a:t>
            </a:r>
            <a:r>
              <a:rPr lang="el-GR" sz="2400" smtClean="0">
                <a:latin typeface="Minion Pro" pitchFamily="-108" charset="0"/>
              </a:rPr>
              <a:t>: </a:t>
            </a:r>
            <a:r>
              <a:rPr lang="cs-CZ" sz="2400" smtClean="0">
                <a:latin typeface="Minion Pro" pitchFamily="-108" charset="0"/>
              </a:rPr>
              <a:t>κατοχή ΜΔΕ Τμήματος Θεολογικής Σχολής ή άλλου Τμήματος </a:t>
            </a:r>
            <a:r>
              <a:rPr lang="el-GR" sz="2400" smtClean="0">
                <a:latin typeface="Minion Pro" pitchFamily="-108" charset="0"/>
              </a:rPr>
              <a:t>με γνωστικό αντικείμενο συναφές προς την ειδίκευση που θα επιλέξει ο υποψήφιος διδάκτορας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400" smtClean="0">
                <a:latin typeface="Minion Pro" pitchFamily="-108" charset="0"/>
              </a:rPr>
              <a:t>Ορισμός ανώτατου αριθμού 5 υπ. διδακτόρων ανά επιβλέποντα καθηγητή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400" smtClean="0">
                <a:latin typeface="Minion Pro" pitchFamily="-108" charset="0"/>
              </a:rPr>
              <a:t>Απόφαση της ΓΣΕΣ για σύγκληση δύο ερευνητικών συναντήσεων κατ᾽ έτος: οι υποψήφιοι διδάκτορες θα παρουσιάζουν την πρόοδο της διδακτορικής έρευνάς τους και θα δέχονται ερωτήσεις και παρατηρήσεις από τους καθηγητές ή τους άλλους υπ. Διδάκτορες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400" smtClean="0">
                <a:latin typeface="Minion Pro" pitchFamily="-108" charset="0"/>
              </a:rPr>
              <a:t>Απαραίτητη η παρακολούθηση των μεταπτυχιακών Σεμιναρίων και Επιστ. Συμποσίων και Ημερίδων του Τμήματος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1994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ea typeface="ＭＳ Ｐゴシック" pitchFamily="-109" charset="-128"/>
              </a:rPr>
              <a:t>ΜΕΤΑΠΤΥΧΙΑΚΕΣ ΣΠΟΥΔΕΣ ΔΕΥΤΕΡΟΥ ΕΠΙΠΕΔΟΥ – </a:t>
            </a:r>
            <a:r>
              <a:rPr lang="el-GR" sz="2000" i="1">
                <a:ea typeface="ＭＳ Ｐゴシック" pitchFamily="-109" charset="-128"/>
              </a:rPr>
              <a:t>ΔΙΔΑΚΤΟΡΙΚΟ ΔΙΠΛΩΜΑ</a:t>
            </a:r>
            <a:endParaRPr lang="en-US" sz="2000" i="1">
              <a:ea typeface="ＭＳ Ｐゴシック" pitchFamily="-109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57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Μελέτη και επιστημονική έρευνα ειδικού πρωτότυπου θέματος υπό την επίβλεψη τριμελούς συμβουλευτικής επιτροπής, με την οποία συνεργάζεται ο υποψήφιος διδάκτορας τουλάχιστον ανά τρίμηνο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Δυνατότητα εγγραφής: πτυχιούχοι Τμημάτων των Θεολογικών Σχολών της χώρας μας και αντίστοιχων Τμημάτων και Σχολών του εξωτερικού, κάτοχοι ΜΔΕ από ΠΜΣ άλλου Τμήματος της ημεδαπής ή αναγνωρισμένου ισότιμου τίτλου της αλλοδαπής, καθώς και κάτοχοι Διδακτορικού Διπλώματος άλλου Τμήματος της ημεδαπής ή της αλλοδαπής.				 </a:t>
            </a:r>
          </a:p>
          <a:p>
            <a:pPr eaLnBrk="1" hangingPunct="1">
              <a:spcBef>
                <a:spcPts val="200"/>
              </a:spcBef>
              <a:spcAft>
                <a:spcPts val="12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Δύνανται επίσης να εγγραφούν και πτυχιούχοι άλλων Τμημάτων και Σχολών της χώρας μας ή ομοταγών ιδρυμάτων του εξωτερικού</a:t>
            </a:r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Διάρκεια σπουδών: 3-6 ημερολογιακά έτη</a:t>
            </a:r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Απαραίτητη η κατοχή ΜΔΕ ή αναγνωρισμένου ισότιμου τίτλου</a:t>
            </a:r>
            <a:r>
              <a:rPr lang="en-US" sz="2200" smtClean="0">
                <a:latin typeface="Minion Pro" pitchFamily="-108" charset="0"/>
              </a:rPr>
              <a:t>  </a:t>
            </a:r>
            <a:endParaRPr lang="el-GR" sz="2200" smtClean="0">
              <a:latin typeface="Minion Pro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ea typeface="ＭＳ Ｐゴシック" pitchFamily="-109" charset="-128"/>
              </a:rPr>
              <a:t>ΜΕΤΑΠΤΥΧΙΑΚΕΣ ΣΠΟΥΔΕΣ ΔΕΥΤΕΡΟΥ ΕΠΙΠΕΔΟΥ – ΔΙΔΑΚΤΟΡΙΚΟ ΔΙΠΛΩΜΑ</a:t>
            </a:r>
            <a:endParaRPr lang="en-US" sz="2000">
              <a:ea typeface="ＭＳ Ｐゴシック" pitchFamily="-109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Υποβάλλονται </a:t>
            </a:r>
            <a:r>
              <a:rPr lang="en-US" sz="2200" smtClean="0">
                <a:latin typeface="Minion Pro" pitchFamily="-108" charset="0"/>
              </a:rPr>
              <a:t>στη Γραμματεία του </a:t>
            </a:r>
            <a:r>
              <a:rPr lang="el-GR" sz="2200" smtClean="0">
                <a:latin typeface="Minion Pro" pitchFamily="-108" charset="0"/>
              </a:rPr>
              <a:t>ΠΜΣ</a:t>
            </a:r>
            <a:r>
              <a:rPr lang="en-US" sz="2200" smtClean="0">
                <a:latin typeface="Minion Pro" pitchFamily="-108" charset="0"/>
              </a:rPr>
              <a:t>: </a:t>
            </a:r>
          </a:p>
          <a:p>
            <a:pPr marL="857250" lvl="1" indent="-457200">
              <a:spcAft>
                <a:spcPts val="600"/>
              </a:spcAft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Σ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χετική αίτηση, που συνοδεύεται από τους τίτλους σπουδών </a:t>
            </a:r>
          </a:p>
          <a:p>
            <a:pPr marL="857250" lvl="1" indent="-457200">
              <a:spcAft>
                <a:spcPts val="600"/>
              </a:spcAft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Α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ναλυτικ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ός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 σχεδιασμ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ός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 της περιοχής του θέματος της υπό εκπόνηση διδακτορικής διατριβής, εγκεκριμένου από τον επιβλέποντα καθηγητή</a:t>
            </a:r>
          </a:p>
          <a:p>
            <a:pPr marL="857250" lvl="1" indent="-457200">
              <a:spcAft>
                <a:spcPts val="600"/>
              </a:spcAft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Β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ιογραφικ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ό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 σημ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είω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μα</a:t>
            </a:r>
          </a:p>
          <a:p>
            <a:pPr marL="857250" lvl="1" indent="-457200">
              <a:spcAft>
                <a:spcPts val="600"/>
              </a:spcAft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Π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ιστοποιητικ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ό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 γνώσης μιας ξένης γλώσσας επιπέδου τουλάχιστον Β2</a:t>
            </a:r>
          </a:p>
          <a:p>
            <a:pPr marL="857250" lvl="1" indent="-457200">
              <a:spcAft>
                <a:spcPts val="600"/>
              </a:spcAft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Κ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ατάθεση αντιτύπου της μεταπτυχιακής  εργασίας  </a:t>
            </a:r>
            <a:endParaRPr lang="el-GR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Ορισμός </a:t>
            </a:r>
            <a:r>
              <a:rPr lang="en-US" sz="2200" smtClean="0">
                <a:latin typeface="Minion Pro" pitchFamily="-108" charset="0"/>
              </a:rPr>
              <a:t>από τη ΓΣΕΣ τριμελ</a:t>
            </a:r>
            <a:r>
              <a:rPr lang="el-GR" sz="2200" smtClean="0">
                <a:latin typeface="Minion Pro" pitchFamily="-108" charset="0"/>
              </a:rPr>
              <a:t>ούς</a:t>
            </a:r>
            <a:r>
              <a:rPr lang="en-US" sz="2200" smtClean="0">
                <a:latin typeface="Minion Pro" pitchFamily="-108" charset="0"/>
              </a:rPr>
              <a:t> συμβουλευτικ</a:t>
            </a:r>
            <a:r>
              <a:rPr lang="el-GR" sz="2200" smtClean="0">
                <a:latin typeface="Minion Pro" pitchFamily="-108" charset="0"/>
              </a:rPr>
              <a:t>ής</a:t>
            </a:r>
            <a:r>
              <a:rPr lang="en-US" sz="2200" smtClean="0">
                <a:latin typeface="Minion Pro" pitchFamily="-108" charset="0"/>
              </a:rPr>
              <a:t> επιτροπή</a:t>
            </a:r>
            <a:r>
              <a:rPr lang="el-GR" sz="2200" smtClean="0">
                <a:latin typeface="Minion Pro" pitchFamily="-108" charset="0"/>
              </a:rPr>
              <a:t>ς</a:t>
            </a:r>
            <a:r>
              <a:rPr lang="en-US" sz="2200" smtClean="0">
                <a:latin typeface="Minion Pro" pitchFamily="-108" charset="0"/>
              </a:rPr>
              <a:t>, η οποία είναι αρμόδια για την καθοδήγηση και επίβλεψη του υποψηφίου</a:t>
            </a:r>
            <a:r>
              <a:rPr lang="el-GR" sz="2200" smtClean="0">
                <a:latin typeface="Minion Pro" pitchFamily="-108" charset="0"/>
              </a:rPr>
              <a:t> – Επιβλέπων Καθηγητής</a:t>
            </a:r>
            <a:r>
              <a:rPr lang="en-US" sz="2200" smtClean="0">
                <a:latin typeface="Minion Pro" pitchFamily="-108" charset="0"/>
              </a:rPr>
              <a:t> </a:t>
            </a:r>
            <a:r>
              <a:rPr lang="el-GR" sz="2200" smtClean="0">
                <a:latin typeface="Minion Pro" pitchFamily="-108" charset="0"/>
              </a:rPr>
              <a:t>κατόπιν αιτήσεως του υποψηφίου (μέγιστος αριθμός: 5 υποψ. διδάκτορες ανά επιβλέποντα καθηγητή)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Κατάθεση από τη συμβουλευτική επιτροπή και τον υποψήφιο  Έκθεσης Προόδου στη ΓΣΕΣ έκθεση, που περιγράφει την πρόοδό του.</a:t>
            </a:r>
            <a:r>
              <a:rPr lang="en-US" sz="2400" smtClean="0">
                <a:latin typeface="Minion Pro" pitchFamily="-108" charset="0"/>
              </a:rPr>
              <a:t> </a:t>
            </a:r>
            <a:endParaRPr lang="el-GR" sz="2400" smtClean="0">
              <a:latin typeface="Minion Pro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ΜΕΤΑΠΤΥΧΙΑΚΕΣ ΣΠΟΥΔΕΣ ΔΕΥΤΕΡΟΥ ΕΠΙΠΕΔΟΥ</a:t>
            </a:r>
            <a:b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</a:br>
            <a:r>
              <a:rPr lang="el-GR" sz="2000" b="1">
                <a:solidFill>
                  <a:srgbClr val="800000"/>
                </a:solidFill>
                <a:ea typeface="ＭＳ Ｐゴシック" pitchFamily="-109" charset="-128"/>
              </a:rPr>
              <a:t>ΔΙΔΑΚΤΟΡΙΚΟ ΔΙΠΛΩΜΑ</a:t>
            </a:r>
            <a:endParaRPr lang="en-US" sz="2000" b="1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400" smtClean="0">
                <a:latin typeface="Minion Pro" pitchFamily="-108" charset="0"/>
              </a:rPr>
              <a:t>Προϋποθέσεις για τη λήψη Διδακτορικού Διπλώματος: </a:t>
            </a:r>
            <a:endParaRPr lang="en-US" sz="2400" smtClean="0">
              <a:latin typeface="Minion Pro" pitchFamily="-108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l-GR" sz="2400" i="1" smtClean="0">
                <a:latin typeface="Minion Pro" pitchFamily="-108" charset="0"/>
              </a:rPr>
              <a:t>Η πραγμάτευση να προσφέρει οπωσδήποτε νέα στοιχεία, να γίνεται με επιστημονικό τρόπο προσεγγίσεως των πηγών και της βιβλιογραφίας, στον οποίο να απεικονίζεται η ερευνητική δυνατότητα και η πρωτότυπη συμβολή του υποψηφίου στην έρευ­να </a:t>
            </a:r>
            <a:endParaRPr lang="en-US" sz="2400" i="1" smtClean="0">
              <a:latin typeface="Minion Pro" pitchFamily="-108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l-GR" sz="2400" i="1" smtClean="0">
                <a:latin typeface="Minion Pro" pitchFamily="-108" charset="0"/>
              </a:rPr>
              <a:t>Να υπάρχει πλήρης ενημέρωση επί των πηγών και της βιβλιογραφίας, ειδικά ως προς το γνωστικό αντικείμενο της διατριβής. Συνεκτιμάται η υπομνηματισμένη δημοσίευση ανέκδοτων πηγών, όπου αυτό απαιτείται </a:t>
            </a:r>
            <a:r>
              <a:rPr lang="en-US" sz="2400" i="1" smtClean="0">
                <a:latin typeface="Minion Pro" pitchFamily="-108" charset="0"/>
              </a:rPr>
              <a:t>   </a:t>
            </a:r>
            <a:endParaRPr lang="el-GR" sz="2400" i="1" smtClean="0">
              <a:latin typeface="Minion Pro" pitchFamily="-10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ea typeface="ＭＳ Ｐゴシック" pitchFamily="-109" charset="-128"/>
              </a:rPr>
              <a:t>ΜΕΤΑΠΤΥΧΙΑΚΕΣ ΣΠΟΥΔΕΣ ΔΕΥΤΕΡΟΥ ΕΠΙΠΕΔΟΥ – ΕΞΕΤΑΣΗ &amp; ΑΠΟΝΟΜΗ ΔΔ</a:t>
            </a:r>
            <a:endParaRPr lang="en-US" sz="2000">
              <a:ea typeface="ＭＳ Ｐゴシック" pitchFamily="-109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Εφόσον η διδακτορική διατριβή κριθεί περατωθείσα από την 3μελή Συμβ. Επιτροπή, κατατίθεται σε 7 αντίτυπα στη γραμματεία του ΠΜΣ</a:t>
            </a:r>
          </a:p>
          <a:p>
            <a:pPr eaLnBrk="1" hangingPunct="1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Υποβολή Εισηγητικής Έκθεσης</a:t>
            </a:r>
          </a:p>
          <a:p>
            <a:pPr eaLnBrk="1" hangingPunct="1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Ορισμός 7μελούς Εξεταστικής Επιτροπής από τη ΓΣΕΣ (2 τουλάχιστον μέλη από το Τμήμα) - Τα μέλη της εξεταστικής επιτροπής πρέπει να ανήκουν στην ίδια ή συγγενή επιστημονική ειδικότητα με αυτήν στην οποία εκπονεί ο υποψήφιος διδάκτορας τη διατριβή του</a:t>
            </a:r>
          </a:p>
          <a:p>
            <a:pPr eaLnBrk="1" hangingPunct="1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l-GR" sz="2200" smtClean="0">
                <a:latin typeface="Minion Pro" pitchFamily="-108" charset="0"/>
              </a:rPr>
              <a:t>Δ</a:t>
            </a:r>
            <a:r>
              <a:rPr lang="en-US" sz="2200" smtClean="0">
                <a:latin typeface="Minion Pro" pitchFamily="-108" charset="0"/>
              </a:rPr>
              <a:t>ημ</a:t>
            </a:r>
            <a:r>
              <a:rPr lang="el-GR" sz="2200" smtClean="0">
                <a:latin typeface="Minion Pro" pitchFamily="-108" charset="0"/>
              </a:rPr>
              <a:t>ό</a:t>
            </a:r>
            <a:r>
              <a:rPr lang="en-US" sz="2200" smtClean="0">
                <a:latin typeface="Minion Pro" pitchFamily="-108" charset="0"/>
              </a:rPr>
              <a:t>σια υπο</a:t>
            </a:r>
            <a:r>
              <a:rPr lang="el-GR" sz="2200" smtClean="0">
                <a:latin typeface="Minion Pro" pitchFamily="-108" charset="0"/>
              </a:rPr>
              <a:t>σ</a:t>
            </a:r>
            <a:r>
              <a:rPr lang="en-US" sz="2200" smtClean="0">
                <a:latin typeface="Minion Pro" pitchFamily="-108" charset="0"/>
              </a:rPr>
              <a:t>τήριξη της διατριβής από τον υποψήφιο διδάκτορα</a:t>
            </a:r>
            <a:endParaRPr lang="el-GR" sz="2200" smtClean="0">
              <a:latin typeface="Minion Pro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ΜΕΤΑΠΤΥΧΙΑΚΕΣ ΣΠΟΥΔΕΣ ΔΕΥΤΕΡΟΥ ΕΠΙΠΕΔΟΥ</a:t>
            </a:r>
            <a:b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</a:br>
            <a:r>
              <a:rPr lang="el-GR" sz="2000" b="1">
                <a:solidFill>
                  <a:srgbClr val="800000"/>
                </a:solidFill>
                <a:ea typeface="ＭＳ Ｐゴシック" pitchFamily="-109" charset="-128"/>
              </a:rPr>
              <a:t>ΔΙΔΑΚΤΟΡΙΚΟ ΔΙΠΛΩΜΑ</a:t>
            </a:r>
            <a:endParaRPr lang="en-US" sz="2000" b="1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pic>
        <p:nvPicPr>
          <p:cNvPr id="31747" name="Content Placeholder 3" descr="Snapshot 2013-12-12 01-17-2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124200"/>
            <a:ext cx="8229600" cy="2830513"/>
          </a:xfrm>
        </p:spPr>
      </p:pic>
      <p:sp>
        <p:nvSpPr>
          <p:cNvPr id="5" name="TextBox 4"/>
          <p:cNvSpPr txBox="1"/>
          <p:nvPr/>
        </p:nvSpPr>
        <p:spPr>
          <a:xfrm>
            <a:off x="457200" y="1295400"/>
            <a:ext cx="82296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r>
              <a:rPr lang="el-GR">
                <a:solidFill>
                  <a:srgbClr val="404040"/>
                </a:solidFill>
                <a:latin typeface="Minion Pro" pitchFamily="-108" charset="0"/>
              </a:rPr>
              <a:t>Πίνακας με τον αριθµό των αιτήσεων, των προσφερθεισών θέσεων, των αποφοίτων και της μέσης διάρκειας σπουδών στο δεύτερο επίπεδο του Προγράµµατος Μεταπτυχιακών Σπουδών</a:t>
            </a:r>
            <a:r>
              <a:rPr lang="en-US">
                <a:solidFill>
                  <a:srgbClr val="404040"/>
                </a:solidFill>
                <a:latin typeface="Minion Pro" pitchFamily="-108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 cap="none">
                <a:solidFill>
                  <a:srgbClr val="800000"/>
                </a:solidFill>
                <a:ea typeface="ＭＳ Ｐゴシック" pitchFamily="-109" charset="-128"/>
              </a:rPr>
              <a:t>ΠΡΟΓΡΑΜΜΑΤΙΖΟΜΕΝΟ ΔΙΑΤΜΗΜΑΤΙΚΟ ΠΜΣ</a:t>
            </a:r>
            <a:endParaRPr lang="en-US" sz="2000" cap="none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57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-108" charset="2"/>
              <a:buChar char="v"/>
              <a:defRPr/>
            </a:pPr>
            <a:r>
              <a:rPr lang="el-GR" sz="2200">
                <a:latin typeface="Minion Pro"/>
                <a:ea typeface="Minion Pro" pitchFamily="-108" charset="0"/>
                <a:cs typeface="Minion Pro"/>
              </a:rPr>
              <a:t>Από το επόμενο ακαδημαϊκό έτος προγραμματίζεται η ίδρυση ενός Διατμηματικού Προγράμματος Μεταπτυχιακών Σπουδών (από απόσταση) με τίτλο: </a:t>
            </a:r>
          </a:p>
          <a:p>
            <a:pPr algn="ctr" eaLnBrk="1" hangingPunct="1">
              <a:buClr>
                <a:srgbClr val="800000"/>
              </a:buClr>
              <a:buFont typeface="Wingdings 2" pitchFamily="-108" charset="2"/>
              <a:buNone/>
              <a:defRPr/>
            </a:pPr>
            <a:r>
              <a:rPr lang="el-GR" sz="2200" b="1" spc="3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Minion Pro"/>
                <a:ea typeface="Minion Pro" pitchFamily="-108" charset="0"/>
                <a:cs typeface="Minion Pro"/>
              </a:rPr>
              <a:t>«Σπουδές στον Αγιορειτικό Μοναχισμό. </a:t>
            </a:r>
          </a:p>
          <a:p>
            <a:pPr algn="ctr" eaLnBrk="1" hangingPunct="1">
              <a:spcAft>
                <a:spcPts val="1200"/>
              </a:spcAft>
              <a:buClr>
                <a:srgbClr val="800000"/>
              </a:buClr>
              <a:buFont typeface="Wingdings 2" pitchFamily="-108" charset="2"/>
              <a:buNone/>
              <a:defRPr/>
            </a:pPr>
            <a:r>
              <a:rPr lang="el-GR" sz="2200" b="1" spc="3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Minion Pro"/>
                <a:ea typeface="Minion Pro" pitchFamily="-108" charset="0"/>
                <a:cs typeface="Minion Pro"/>
              </a:rPr>
              <a:t>Ιστορία – Πνευματικότητα – Αρχαιολογία – Τέχνη»</a:t>
            </a:r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Font typeface="Wingdings" pitchFamily="-108" charset="2"/>
              <a:buChar char="v"/>
              <a:defRPr/>
            </a:pPr>
            <a:r>
              <a:rPr lang="el-GR" sz="2200">
                <a:latin typeface="Minion Pro"/>
                <a:ea typeface="Minion Pro" pitchFamily="-108" charset="0"/>
                <a:cs typeface="Minion Pro"/>
              </a:rPr>
              <a:t>Συμμετέχουν: Το</a:t>
            </a:r>
            <a:r>
              <a:rPr lang="en-US" sz="2200">
                <a:latin typeface="Minion Pro"/>
                <a:ea typeface="Minion Pro" pitchFamily="-108" charset="0"/>
                <a:cs typeface="Minion Pro"/>
              </a:rPr>
              <a:t> T</a:t>
            </a:r>
            <a:r>
              <a:rPr lang="el-GR" sz="2200">
                <a:latin typeface="Minion Pro"/>
                <a:ea typeface="Minion Pro" pitchFamily="-108" charset="0"/>
                <a:cs typeface="Minion Pro"/>
              </a:rPr>
              <a:t>ΠΚΘ (επισπεύδον Τμήμα) και το Τμήμα Ιστορίας και Αρχαιολογίας του ΑΠΘ, το Ινστιτούτο Ιστορικών Ερευνών του ΕΙΕ και το Τμήμα Αρχιτεκτόνων του Πανεπιστημίου Πατρών</a:t>
            </a:r>
            <a:endParaRPr lang="en-US" sz="2200">
              <a:latin typeface="Minion Pro"/>
              <a:ea typeface="Minion Pro" pitchFamily="-108" charset="0"/>
              <a:cs typeface="Minion Pro"/>
            </a:endParaRPr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Font typeface="Wingdings" pitchFamily="-108" charset="2"/>
              <a:buChar char="v"/>
              <a:defRPr/>
            </a:pPr>
            <a:r>
              <a:rPr lang="el-GR" sz="2200">
                <a:latin typeface="Minion Pro"/>
                <a:ea typeface="Minion Pro" pitchFamily="-108" charset="0"/>
                <a:cs typeface="Minion Pro"/>
              </a:rPr>
              <a:t>Σκοπός: η παροχή συστηματικών και ειδικών σπουδών στην Ιστορία, την Πνευματικότητα, την Τέχνη και την Αρχιετεκτονική του Αγίου Όρους, οι οποίες οδηγούν στην απόκτηση Μεταπτυχιακού Διπλώματος Ειδίκευσης (ΜΔΕ) στις εξής ειδικεύσεις: «</a:t>
            </a:r>
            <a:r>
              <a:rPr lang="el-GR" sz="2200" i="1">
                <a:solidFill>
                  <a:srgbClr val="C70000"/>
                </a:solidFill>
                <a:latin typeface="Minion Pro"/>
                <a:ea typeface="Minion Pro" pitchFamily="-108" charset="0"/>
                <a:cs typeface="Minion Pro"/>
              </a:rPr>
              <a:t>Ιστορία του Αγίου Όρους</a:t>
            </a:r>
            <a:r>
              <a:rPr lang="el-GR" sz="2200">
                <a:latin typeface="Minion Pro"/>
                <a:ea typeface="Minion Pro" pitchFamily="-108" charset="0"/>
                <a:cs typeface="Minion Pro"/>
              </a:rPr>
              <a:t>», «</a:t>
            </a:r>
            <a:r>
              <a:rPr lang="el-GR" sz="2200" i="1">
                <a:solidFill>
                  <a:srgbClr val="C70000"/>
                </a:solidFill>
                <a:latin typeface="Minion Pro"/>
                <a:ea typeface="Minion Pro" pitchFamily="-108" charset="0"/>
                <a:cs typeface="Minion Pro"/>
              </a:rPr>
              <a:t>Θεολογία και Πνευματικότητα του Αγίου Όρους</a:t>
            </a:r>
            <a:r>
              <a:rPr lang="el-GR" sz="2200">
                <a:latin typeface="Minion Pro"/>
                <a:ea typeface="Minion Pro" pitchFamily="-108" charset="0"/>
                <a:cs typeface="Minion Pro"/>
              </a:rPr>
              <a:t>», «</a:t>
            </a:r>
            <a:r>
              <a:rPr lang="el-GR" sz="2200" i="1">
                <a:solidFill>
                  <a:srgbClr val="C70000"/>
                </a:solidFill>
                <a:latin typeface="Minion Pro"/>
                <a:ea typeface="Minion Pro" pitchFamily="-108" charset="0"/>
                <a:cs typeface="Minion Pro"/>
              </a:rPr>
              <a:t>Αρχαιολογία και Τέχνη του Αγίου Όρους</a:t>
            </a:r>
            <a:r>
              <a:rPr lang="el-GR" sz="2200">
                <a:latin typeface="Minion Pro"/>
                <a:ea typeface="Minion Pro" pitchFamily="-108" charset="0"/>
                <a:cs typeface="Minion Pro"/>
              </a:rPr>
              <a:t>», «</a:t>
            </a:r>
            <a:r>
              <a:rPr lang="el-GR" sz="2200" i="1">
                <a:solidFill>
                  <a:srgbClr val="C70000"/>
                </a:solidFill>
                <a:latin typeface="Minion Pro"/>
                <a:ea typeface="Minion Pro" pitchFamily="-108" charset="0"/>
                <a:cs typeface="Minion Pro"/>
              </a:rPr>
              <a:t>Αγιορειτική Αρχιτεκτονική</a:t>
            </a:r>
            <a:r>
              <a:rPr lang="el-GR" sz="2200">
                <a:latin typeface="Minion Pro"/>
                <a:ea typeface="Minion Pro" pitchFamily="-108" charset="0"/>
                <a:cs typeface="Minion Pro"/>
              </a:rPr>
              <a:t>»</a:t>
            </a:r>
            <a:r>
              <a:rPr lang="en-US" sz="2200">
                <a:latin typeface="Minion Pro"/>
                <a:ea typeface="Minion Pro" pitchFamily="-108" charset="0"/>
                <a:cs typeface="Minion Pro"/>
              </a:rPr>
              <a:t> </a:t>
            </a:r>
            <a:endParaRPr lang="el-GR" sz="2200">
              <a:latin typeface="Minion Pro"/>
              <a:ea typeface="Minion Pro" pitchFamily="-108" charset="0"/>
              <a:cs typeface="Minion Pro"/>
            </a:endParaRPr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Font typeface="Wingdings 2" pitchFamily="-108" charset="2"/>
              <a:buNone/>
              <a:defRPr/>
            </a:pPr>
            <a:r>
              <a:rPr lang="el-GR" sz="2000">
                <a:latin typeface="Minion Pro" pitchFamily="-108" charset="0"/>
                <a:ea typeface="Minion Pro" pitchFamily="-108" charset="0"/>
                <a:cs typeface="Minion Pro" pitchFamily="-108" charset="0"/>
              </a:rPr>
              <a:t>			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000" b="1" cap="none">
                <a:solidFill>
                  <a:srgbClr val="800000"/>
                </a:solidFill>
                <a:ea typeface="+mj-ea"/>
                <a:cs typeface="Times CE"/>
              </a:rPr>
              <a:t>ΑΠΟ ΤΙΣ ΕΡΓΑΣΙΕΣ ΤΟΥ Α´ ΔΙΕΘΝΟΥΣ ΣΥΜΠΟΣΙΟΥ ΒΥΖ. ΑΓΙΟΓΡΑΦΙΑΣ</a:t>
            </a:r>
            <a:r>
              <a:rPr lang="el-GR" sz="2000">
                <a:solidFill>
                  <a:srgbClr val="800000"/>
                </a:solidFill>
                <a:ea typeface="+mj-ea"/>
                <a:cs typeface="Times CE"/>
              </a:rPr>
              <a:t/>
            </a:r>
            <a:br>
              <a:rPr lang="el-GR" sz="2000">
                <a:solidFill>
                  <a:srgbClr val="800000"/>
                </a:solidFill>
                <a:ea typeface="+mj-ea"/>
                <a:cs typeface="Times CE"/>
              </a:rPr>
            </a:br>
            <a:r>
              <a:rPr lang="el-GR" sz="2000" b="1">
                <a:solidFill>
                  <a:srgbClr val="800000"/>
                </a:solidFill>
                <a:ea typeface="+mj-ea"/>
                <a:cs typeface="Times CE"/>
              </a:rPr>
              <a:t>(</a:t>
            </a:r>
            <a:r>
              <a:rPr lang="el-GR" sz="2000" b="1" cap="none">
                <a:solidFill>
                  <a:srgbClr val="800000"/>
                </a:solidFill>
                <a:ea typeface="+mj-ea"/>
                <a:cs typeface="Times CE"/>
              </a:rPr>
              <a:t>ο επ. καθηγητής – ζωγράφος Γιώργος Κόρδης επί το έργον…)</a:t>
            </a:r>
            <a:r>
              <a:rPr lang="el-GR" sz="1800">
                <a:ea typeface="+mj-ea"/>
                <a:cs typeface="Times CE"/>
              </a:rPr>
              <a:t/>
            </a:r>
            <a:br>
              <a:rPr lang="el-GR" sz="1800">
                <a:ea typeface="+mj-ea"/>
                <a:cs typeface="Times CE"/>
              </a:rPr>
            </a:br>
            <a:endParaRPr lang="en-US" sz="1800">
              <a:ea typeface="+mj-ea"/>
              <a:cs typeface="Times CE"/>
            </a:endParaRPr>
          </a:p>
        </p:txBody>
      </p:sp>
      <p:pic>
        <p:nvPicPr>
          <p:cNvPr id="33795" name="Content Placeholder 5" descr="Κόρδης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25538"/>
            <a:ext cx="7696200" cy="543718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47936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ΙΣΤΟΡΙΑ ΤΟΥ ΠΜΣ ΤΟΥ ΤΜΗΜΑΤΟΣ ΠΟΙΜΑΝΤΙΚΗΣ ΚΑΙ ΚΟΙΝΩΝΙΚΗΣ ΘΕΟΛΟΓΙΑΣ ΤΗΣ ΘΕΟΛΟΓΙΚΗΣ ΣΧΟΛΗΣ ΤΟΥ ΑΠΘ</a:t>
            </a:r>
            <a:endParaRPr lang="en-US" sz="2000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86800" cy="49530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Το ΠΜΣ του ΤΠΚΘ ιδρύθηκε ως συνέχεια του ενιαίου ΠΜΣ της Θεολογικής Σχολής του ΑΠΘ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Λειτουργία του ΠΜΣ του ΤΠΚΘ από το 2004 </a:t>
            </a:r>
          </a:p>
          <a:p>
            <a:pPr marL="457200" lvl="1" indent="0" eaLnBrk="1" hangingPunct="1">
              <a:spcAft>
                <a:spcPts val="600"/>
              </a:spcAft>
              <a:buClr>
                <a:srgbClr val="800000"/>
              </a:buClr>
              <a:buFont typeface="Wingdings 2" panose="05020102010507070707" pitchFamily="18" charset="2"/>
              <a:buNone/>
            </a:pPr>
            <a:r>
              <a:rPr lang="el-GR" sz="2000" smtClean="0">
                <a:latin typeface="Minion Pro" pitchFamily="-108" charset="0"/>
                <a:ea typeface="ヒラギノ角ゴ Pro W3" pitchFamily="126" charset="-128"/>
              </a:rPr>
              <a:t>(ΥΑ 56806/Β7, ΦΕΚ 1156/30.7.2004)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Τροποποίηση του Εσωτερικού Κανονισμού του ΠΜΣ (Σύγκλητος Ειδικής Σύνθεσης αρ. 149/26.6.2013) με βάση το ν. 3685/2008 και το νέο Κανονισμό Μεταπτυχιακών Σπουδών του ΑΠΘ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Αναμόρφωση της ΥΑ για το ΠΜΣ του Τμήματος. Εγκρίθηκε από τη Σύγκλητο Ειδικής Σύνθεσης αρ. 150/24.7.2013 (προς έγκριση και δημοσίευση από το ΥΠΑΙΘ)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20688"/>
            <a:ext cx="86868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000" cap="none">
                <a:solidFill>
                  <a:srgbClr val="800000"/>
                </a:solidFill>
                <a:ea typeface="+mj-ea"/>
                <a:cs typeface="Times CE"/>
              </a:rPr>
              <a:t>Η ΤΟΙΧΟΓΡΑΦΙΑ ΤΟΥ ΚΟΡΔΗ (ΕΡΓΑΣΤΗΡΙΟ ΠΑΙΔΑΓΩΓΙΚΗΣ)</a:t>
            </a:r>
            <a:r>
              <a:rPr lang="el-GR" sz="2000">
                <a:solidFill>
                  <a:srgbClr val="800000"/>
                </a:solidFill>
                <a:ea typeface="+mj-ea"/>
                <a:cs typeface="Times CE"/>
              </a:rPr>
              <a:t/>
            </a:r>
            <a:br>
              <a:rPr lang="el-GR" sz="2000">
                <a:solidFill>
                  <a:srgbClr val="800000"/>
                </a:solidFill>
                <a:ea typeface="+mj-ea"/>
                <a:cs typeface="Times CE"/>
              </a:rPr>
            </a:br>
            <a:r>
              <a:rPr lang="el-GR" sz="2000">
                <a:solidFill>
                  <a:srgbClr val="800000"/>
                </a:solidFill>
                <a:ea typeface="+mj-ea"/>
                <a:cs typeface="Times CE"/>
              </a:rPr>
              <a:t/>
            </a:r>
            <a:br>
              <a:rPr lang="el-GR" sz="2000">
                <a:solidFill>
                  <a:srgbClr val="800000"/>
                </a:solidFill>
                <a:ea typeface="+mj-ea"/>
                <a:cs typeface="Times CE"/>
              </a:rPr>
            </a:br>
            <a:endParaRPr lang="en-US" sz="2000">
              <a:solidFill>
                <a:srgbClr val="800000"/>
              </a:solidFill>
              <a:ea typeface="+mj-ea"/>
              <a:cs typeface="Times CE"/>
            </a:endParaRPr>
          </a:p>
        </p:txBody>
      </p:sp>
      <p:pic>
        <p:nvPicPr>
          <p:cNvPr id="35843" name="Content Placeholder 5" descr="Φωτογραφία030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95400"/>
            <a:ext cx="6867525" cy="51514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ΟΡΓΑΝΑ ΔΙΟΙΚΗΣΗΣ ΤΟΥ ΠΜΣ ΤΟΥ ΤΠΚΘ</a:t>
            </a:r>
            <a:endParaRPr lang="en-US" sz="2000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53340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Όργανα διοίκησης του ΠΜΣ:</a:t>
            </a:r>
          </a:p>
          <a:p>
            <a:pPr lvl="1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i="1" smtClean="0">
                <a:solidFill>
                  <a:srgbClr val="C70000"/>
                </a:solidFill>
                <a:latin typeface="Minion Pro" pitchFamily="-108" charset="0"/>
                <a:ea typeface="ヒラギノ角ゴ Pro W3" pitchFamily="126" charset="-128"/>
              </a:rPr>
              <a:t>ΓΣΕΣ</a:t>
            </a:r>
            <a:r>
              <a:rPr lang="el-GR" sz="2400" smtClean="0">
                <a:latin typeface="Minion Pro" pitchFamily="-108" charset="0"/>
                <a:ea typeface="ヒラギノ角ゴ Pro W3" pitchFamily="126" charset="-128"/>
              </a:rPr>
              <a:t>: </a:t>
            </a:r>
            <a:r>
              <a:rPr lang="en-US" sz="2400" smtClean="0">
                <a:latin typeface="Minion Pro" pitchFamily="-108" charset="0"/>
                <a:ea typeface="ヒラギノ角ゴ Pro W3" pitchFamily="126" charset="-128"/>
              </a:rPr>
              <a:t>Επιλαμβάνεται για κάθε θέμα</a:t>
            </a:r>
            <a:r>
              <a:rPr lang="el-GR" sz="2400" smtClean="0">
                <a:latin typeface="Minion Pro" pitchFamily="-108" charset="0"/>
                <a:ea typeface="ヒラギノ角ゴ Pro W3" pitchFamily="126" charset="-128"/>
              </a:rPr>
              <a:t> που αφορά στη διοίκηση και λειτουργία του ΠΜΣ,</a:t>
            </a:r>
            <a:r>
              <a:rPr lang="en-US" sz="2400" smtClean="0">
                <a:latin typeface="Minion Pro" pitchFamily="-108" charset="0"/>
                <a:ea typeface="ヒラギノ角ゴ Pro W3" pitchFamily="126" charset="-128"/>
              </a:rPr>
              <a:t> </a:t>
            </a:r>
            <a:r>
              <a:rPr lang="el-GR" sz="2400" smtClean="0">
                <a:latin typeface="Minion Pro" pitchFamily="-108" charset="0"/>
                <a:ea typeface="ヒラギノ角ゴ Pro W3" pitchFamily="126" charset="-128"/>
              </a:rPr>
              <a:t>επικυρώνει τον πίνακα επιτυχόντων του ΠΜΣ, ορίζει τα μέλη των συμβουλευτικών και εξεταστικών επιτροπών, απονέμει τα Μεταπτυχιακά Διπλώματα Ειδίκευσης</a:t>
            </a:r>
            <a:r>
              <a:rPr lang="en-US" sz="2400" smtClean="0">
                <a:latin typeface="Minion Pro" pitchFamily="-108" charset="0"/>
                <a:ea typeface="ヒラギノ角ゴ Pro W3" pitchFamily="126" charset="-128"/>
              </a:rPr>
              <a:t> </a:t>
            </a:r>
            <a:r>
              <a:rPr lang="el-GR" sz="2400" smtClean="0">
                <a:latin typeface="Minion Pro" pitchFamily="-108" charset="0"/>
                <a:ea typeface="ヒラギノ角ゴ Pro W3" pitchFamily="126" charset="-128"/>
              </a:rPr>
              <a:t>  </a:t>
            </a:r>
          </a:p>
          <a:p>
            <a:pPr lvl="1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i="1" smtClean="0">
                <a:solidFill>
                  <a:srgbClr val="C70000"/>
                </a:solidFill>
                <a:latin typeface="Minion Pro" pitchFamily="-108" charset="0"/>
                <a:ea typeface="ヒラギノ角ゴ Pro W3" pitchFamily="126" charset="-128"/>
              </a:rPr>
              <a:t>Συντονιστική Επιτροπή</a:t>
            </a:r>
            <a:r>
              <a:rPr lang="el-GR" sz="2400" smtClean="0">
                <a:latin typeface="Minion Pro" pitchFamily="-108" charset="0"/>
                <a:ea typeface="ヒラギノ角ゴ Pro W3" pitchFamily="126" charset="-128"/>
              </a:rPr>
              <a:t>: Εποπτεύει και συντονίζει τη λειτουργία του ΠΜΣ, επιβλέπει τις εξετάσεις και την κατανομή των υποψηφίων στις ειδικεύσεις του ΠΜΣ</a:t>
            </a:r>
          </a:p>
          <a:p>
            <a:pPr lvl="1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i="1" smtClean="0">
                <a:solidFill>
                  <a:srgbClr val="C70000"/>
                </a:solidFill>
                <a:latin typeface="Minion Pro" pitchFamily="-108" charset="0"/>
                <a:ea typeface="ヒラギノ角ゴ Pro W3" pitchFamily="126" charset="-128"/>
              </a:rPr>
              <a:t>Διευθυντής ΠΜΣ</a:t>
            </a:r>
            <a:r>
              <a:rPr lang="el-GR" sz="2400" smtClean="0">
                <a:latin typeface="Minion Pro" pitchFamily="-108" charset="0"/>
                <a:ea typeface="ヒラギノ角ゴ Pro W3" pitchFamily="126" charset="-128"/>
              </a:rPr>
              <a:t>: Έχει την ευθύνη της διοικητικής, οργανωτικής και λειτουργικής διεύθυνσης του ΠΜΣ</a:t>
            </a:r>
            <a:endParaRPr lang="en-US" sz="2400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i="1" smtClean="0">
                <a:solidFill>
                  <a:srgbClr val="C70000"/>
                </a:solidFill>
                <a:latin typeface="Minion Pro" pitchFamily="-108" charset="0"/>
                <a:ea typeface="ヒラギノ角ゴ Pro W3" pitchFamily="126" charset="-128"/>
              </a:rPr>
              <a:t>Διοικητική υποστήριξη </a:t>
            </a:r>
            <a:r>
              <a:rPr lang="el-GR" sz="2400" smtClean="0">
                <a:latin typeface="Minion Pro" pitchFamily="-108" charset="0"/>
                <a:ea typeface="ヒラギノ角ゴ Pro W3" pitchFamily="126" charset="-128"/>
              </a:rPr>
              <a:t>: Από την προϊσταμένη της Γραμματείας του Τμήματος και μία υπάλληλο. Τα μαθήματα του ΠΜΣ του ΤΠΚΘ είναι ενσωματωμένα στο πρόγραμμα </a:t>
            </a:r>
            <a:r>
              <a:rPr lang="en-US" sz="2400" smtClean="0">
                <a:latin typeface="Minion Pro" pitchFamily="-108" charset="0"/>
                <a:ea typeface="ヒラギノ角ゴ Pro W3" pitchFamily="126" charset="-128"/>
              </a:rPr>
              <a:t>e-grammateia</a:t>
            </a:r>
            <a:r>
              <a:rPr lang="el-GR" sz="2400" smtClean="0">
                <a:latin typeface="Minion Pro" pitchFamily="-108" charset="0"/>
                <a:ea typeface="ヒラギノ角ゴ Pro W3" pitchFamily="126" charset="-128"/>
              </a:rPr>
              <a:t>.</a:t>
            </a:r>
            <a:endParaRPr lang="en-US" sz="2400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l-GR" sz="1800" smtClean="0">
              <a:latin typeface="Minion Pro" pitchFamily="-108" charset="0"/>
              <a:ea typeface="ヒラギノ角ゴ Pro W3" pitchFamily="126" charset="-128"/>
            </a:endParaRPr>
          </a:p>
          <a:p>
            <a:pPr eaLnBrk="1" hangingPunct="1">
              <a:buClr>
                <a:srgbClr val="800000"/>
              </a:buClr>
              <a:buFont typeface="Wingdings 2" panose="05020102010507070707" pitchFamily="18" charset="2"/>
              <a:buNone/>
            </a:pPr>
            <a:r>
              <a:rPr lang="el-GR" sz="2000" smtClean="0">
                <a:latin typeface="Minion Pro" pitchFamily="-108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47936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ΚΥΡΙΑ ΧΑΡΑΚΤΗΡΙΣΤΙΚΑ ΤΟΥ ΝΕΟΥ ΠΜΣ ΤΟΥ ΤΠΚΘ</a:t>
            </a:r>
            <a:endParaRPr lang="en-US" sz="2000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341438"/>
            <a:ext cx="8686800" cy="5135562"/>
          </a:xfrm>
        </p:spPr>
        <p:txBody>
          <a:bodyPr/>
          <a:lstStyle/>
          <a:p>
            <a:pPr marL="342900" lvl="1" indent="-342900" eaLnBrk="1" hangingPunct="1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Τροποποίηση του τίτλου του ΠΜΣ σε : </a:t>
            </a:r>
          </a:p>
          <a:p>
            <a:pPr marL="342900" lvl="1" indent="-342900" eaLnBrk="1" hangingPunct="1">
              <a:spcAft>
                <a:spcPts val="600"/>
              </a:spcAft>
              <a:buClr>
                <a:srgbClr val="800000"/>
              </a:buClr>
              <a:buFont typeface="Wingdings 2" panose="05020102010507070707" pitchFamily="18" charset="2"/>
              <a:buNone/>
            </a:pPr>
            <a:r>
              <a:rPr lang="el-GR" sz="2400" i="1" smtClean="0">
                <a:latin typeface="Minion Pro" pitchFamily="-108" charset="0"/>
              </a:rPr>
              <a:t>	ΠΜΣ Ορθόδοξης Θεολογίας και Χριστιανικού Πολιτισμού</a:t>
            </a:r>
          </a:p>
          <a:p>
            <a:pPr marL="342900" lvl="1" indent="-342900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μέριμνα για την αντιμετώπιση δυσλειτουργιών του παλαιού ΠΜΣ</a:t>
            </a:r>
          </a:p>
          <a:p>
            <a:pPr marL="342900" lvl="1" indent="-342900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 επανακαθορισμός των –δεκατριών– ειδικεύσεών του</a:t>
            </a:r>
          </a:p>
          <a:p>
            <a:pPr marL="342900" lvl="1" indent="-342900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 ανάπτυξη ειδικεύσεων μοναδικών στα Θεολογικά Τμήματα (Ειδίκευση Βυζαντινής Μουσικολογίας)</a:t>
            </a:r>
          </a:p>
          <a:p>
            <a:pPr marL="342900" lvl="1" indent="-342900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Αναμόρφωση και επικαιροποίηση των μαθημάτων των ειδικεύσεων – νέα μαθήματα εισαγωγικού χαρακτήρα για τη μύηση των μεταπτυχιακών φοιτητών στην επιστημονική έρευνα</a:t>
            </a:r>
            <a:r>
              <a:rPr lang="en-US" sz="2400" smtClean="0">
                <a:latin typeface="Minion Pro" pitchFamily="-108" charset="0"/>
              </a:rPr>
              <a:t> </a:t>
            </a:r>
            <a:r>
              <a:rPr lang="el-GR" sz="2400" smtClean="0">
                <a:latin typeface="Minion Pro" pitchFamily="-108" charset="0"/>
              </a:rPr>
              <a:t>  </a:t>
            </a:r>
          </a:p>
          <a:p>
            <a:pPr marL="342900" lvl="1" indent="-342900" eaLnBrk="1" hangingPunct="1"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l-GR" sz="2400" smtClean="0">
                <a:latin typeface="Minion Pro" pitchFamily="-108" charset="0"/>
              </a:rPr>
              <a:t>Προσαρμογή των μαθημάτων στη λογική της αποδοτικότερης λειτουργίας και συνεκτικότητας των σπουδών του ΠΜΣ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ΜΕΤΑΠΤΥΧΙΑΚΕΣ ΣΠΟΥΔΕΣ ΠΡΩΤΟΥ ΕΠΙΠΕΔΟΥ – ΚΡΙΤΗΡΙΑ ΕΠΙΛΟΓΗΣ</a:t>
            </a:r>
            <a:endParaRPr lang="en-US" sz="2000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86400"/>
          </a:xfrm>
        </p:spPr>
        <p:txBody>
          <a:bodyPr/>
          <a:lstStyle/>
          <a:p>
            <a:pPr>
              <a:buClr>
                <a:srgbClr val="C70000"/>
              </a:buClr>
              <a:buFont typeface="Wingdings" panose="05000000000000000000" pitchFamily="2" charset="2"/>
              <a:buChar char="q"/>
            </a:pPr>
            <a:r>
              <a:rPr lang="el-GR" sz="2400" smtClean="0">
                <a:latin typeface="Minion Pro" pitchFamily="-108" charset="0"/>
              </a:rPr>
              <a:t>Διαφάνεια στις διαδικασίες και αντικειμενικοποίηση των κριτηρίων για την επιλογή των υποψηφίων </a:t>
            </a:r>
          </a:p>
          <a:p>
            <a:pPr>
              <a:buClr>
                <a:srgbClr val="C70000"/>
              </a:buClr>
              <a:buFont typeface="Wingdings" panose="05000000000000000000" pitchFamily="2" charset="2"/>
              <a:buChar char="q"/>
            </a:pPr>
            <a:r>
              <a:rPr lang="el-GR" sz="2400" smtClean="0">
                <a:latin typeface="Minion Pro" pitchFamily="-108" charset="0"/>
              </a:rPr>
              <a:t>6 κριτήρια:</a:t>
            </a:r>
            <a:endParaRPr lang="en-US" sz="2400" smtClean="0">
              <a:latin typeface="Minion Pro" pitchFamily="-108" charset="0"/>
            </a:endParaRPr>
          </a:p>
          <a:p>
            <a:pPr lvl="1">
              <a:buClr>
                <a:srgbClr val="C70000"/>
              </a:buClr>
              <a:buFont typeface="Wingdings" panose="05000000000000000000" pitchFamily="2" charset="2"/>
              <a:buChar char="Ø"/>
            </a:pPr>
            <a:r>
              <a:rPr lang="el-GR" sz="2000" smtClean="0">
                <a:latin typeface="Minion Pro" pitchFamily="-108" charset="0"/>
              </a:rPr>
              <a:t> Γενικός βαθμός του πτυχίου, όχι μικρότερος του «λίαν καλώς» (40%)</a:t>
            </a:r>
            <a:endParaRPr lang="en-US" sz="2000" smtClean="0">
              <a:latin typeface="Minion Pro" pitchFamily="-108" charset="0"/>
            </a:endParaRPr>
          </a:p>
          <a:p>
            <a:pPr lvl="1">
              <a:buClr>
                <a:srgbClr val="C70000"/>
              </a:buClr>
              <a:buFont typeface="Wingdings" panose="05000000000000000000" pitchFamily="2" charset="2"/>
              <a:buChar char="Ø"/>
            </a:pPr>
            <a:r>
              <a:rPr lang="el-GR" sz="2000" smtClean="0">
                <a:latin typeface="Minion Pro" pitchFamily="-108" charset="0"/>
              </a:rPr>
              <a:t> Μέσος όρος βαθμολογίας στα σχετιζόμεναμε την ειδίκευση επιλογής προπτυχιακά μαθήματα (30%). [Για τους πτυχιούχους των μη Θεολογικών Τμημάτων μέσος όρος βαθμολογίας από τα εξεταζόμενα ανά ειδίκευση σχετικά μαθήματα]</a:t>
            </a:r>
            <a:endParaRPr lang="en-US" sz="2000" smtClean="0">
              <a:latin typeface="Minion Pro" pitchFamily="-108" charset="0"/>
            </a:endParaRPr>
          </a:p>
          <a:p>
            <a:pPr lvl="1">
              <a:buClr>
                <a:srgbClr val="C70000"/>
              </a:buClr>
              <a:buFont typeface="Wingdings" panose="05000000000000000000" pitchFamily="2" charset="2"/>
              <a:buChar char="Ø"/>
            </a:pPr>
            <a:r>
              <a:rPr lang="el-GR" sz="2000" smtClean="0">
                <a:latin typeface="Minion Pro" pitchFamily="-108" charset="0"/>
              </a:rPr>
              <a:t> Προφορική συνέντευξη (10%)</a:t>
            </a:r>
            <a:endParaRPr lang="en-US" sz="2000" smtClean="0">
              <a:latin typeface="Minion Pro" pitchFamily="-108" charset="0"/>
            </a:endParaRPr>
          </a:p>
          <a:p>
            <a:pPr lvl="1">
              <a:buClr>
                <a:srgbClr val="C70000"/>
              </a:buClr>
              <a:buFont typeface="Wingdings" panose="05000000000000000000" pitchFamily="2" charset="2"/>
              <a:buChar char="Ø"/>
            </a:pPr>
            <a:r>
              <a:rPr lang="el-GR" sz="2000" smtClean="0">
                <a:latin typeface="Minion Pro" pitchFamily="-108" charset="0"/>
              </a:rPr>
              <a:t> Κατοχή δεύτερου πτυχίου ή άλλου μεταπτυχιακού ή διδακτορικού τίτλου (10%) </a:t>
            </a:r>
            <a:endParaRPr lang="en-US" sz="2000" smtClean="0">
              <a:latin typeface="Minion Pro" pitchFamily="-108" charset="0"/>
            </a:endParaRPr>
          </a:p>
          <a:p>
            <a:pPr lvl="1">
              <a:buClr>
                <a:srgbClr val="C70000"/>
              </a:buClr>
              <a:buFont typeface="Wingdings" panose="05000000000000000000" pitchFamily="2" charset="2"/>
              <a:buChar char="Ø"/>
            </a:pPr>
            <a:r>
              <a:rPr lang="el-GR" sz="2000" smtClean="0">
                <a:latin typeface="Minion Pro" pitchFamily="-108" charset="0"/>
              </a:rPr>
              <a:t>Ερευνητική και συγγραφική δραστηριότητα, επαγγελματική εμπειρία συναφής προς το πεδίο ειδίκευσης ή συμμετοχή σε εκπαιδευτικά προγράμματα κινητικότητας σπουδαστών [</a:t>
            </a:r>
            <a:r>
              <a:rPr lang="en-US" sz="2000" smtClean="0">
                <a:latin typeface="Minion Pro" pitchFamily="-108" charset="0"/>
              </a:rPr>
              <a:t>Erasmus</a:t>
            </a:r>
            <a:r>
              <a:rPr lang="el-GR" sz="2000" smtClean="0">
                <a:latin typeface="Minion Pro" pitchFamily="-108" charset="0"/>
              </a:rPr>
              <a:t>] (5%)</a:t>
            </a:r>
            <a:endParaRPr lang="en-US" sz="2000" smtClean="0">
              <a:latin typeface="Minion Pro" pitchFamily="-108" charset="0"/>
            </a:endParaRPr>
          </a:p>
          <a:p>
            <a:pPr lvl="1">
              <a:buClr>
                <a:srgbClr val="C70000"/>
              </a:buClr>
              <a:buFont typeface="Wingdings" panose="05000000000000000000" pitchFamily="2" charset="2"/>
              <a:buChar char="Ø"/>
            </a:pPr>
            <a:r>
              <a:rPr lang="el-GR" sz="2000" smtClean="0">
                <a:latin typeface="Minion Pro" pitchFamily="-108" charset="0"/>
              </a:rPr>
              <a:t>στ) Πιστοποιημένη γνώση δεύτερης ξένης γλώσσας (5%)</a:t>
            </a:r>
            <a:endParaRPr lang="el-GR" sz="2000" i="1" smtClean="0">
              <a:latin typeface="Minion Pro" pitchFamily="-108" charset="0"/>
              <a:ea typeface="ヒラギノ角ゴ Pro W3" pitchFamily="126" charset="-12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ΜΕΤΑΠΤΥΧΙΑΚΕΣ ΣΠΟΥΔΕΣ ΠΡΩΤΟΥ ΕΠΙΠΕΔΟΥ – ΑΡΙΘΜΟΣ ΥΠΟΨΗΦΙΩΝ</a:t>
            </a:r>
            <a:endParaRPr lang="en-US" sz="2000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graphicFrame>
        <p:nvGraphicFramePr>
          <p:cNvPr id="4" name="Γράφημα 4"/>
          <p:cNvGraphicFramePr>
            <a:graphicFrameLocks noGrp="1"/>
          </p:cNvGraphicFramePr>
          <p:nvPr>
            <p:ph idx="1"/>
          </p:nvPr>
        </p:nvGraphicFramePr>
        <p:xfrm>
          <a:off x="609600" y="2743200"/>
          <a:ext cx="7543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143000"/>
            <a:ext cx="8382000" cy="1323975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pPr>
              <a:buClr>
                <a:srgbClr val="C70000"/>
              </a:buClr>
              <a:buFont typeface="Wingdings" panose="05000000000000000000" pitchFamily="2" charset="2"/>
              <a:buChar char="§"/>
            </a:pPr>
            <a:r>
              <a:rPr lang="el-GR" sz="2000">
                <a:solidFill>
                  <a:srgbClr val="404040"/>
                </a:solidFill>
                <a:latin typeface="Minion Pro" pitchFamily="-108" charset="0"/>
              </a:rPr>
              <a:t>Οι αιτήσεις υπερκαλύπτουν τον αριθμό των 64 προσφερόμενων θέσεων </a:t>
            </a:r>
          </a:p>
          <a:p>
            <a:pPr>
              <a:buClr>
                <a:srgbClr val="C70000"/>
              </a:buClr>
              <a:buFont typeface="Wingdings" panose="05000000000000000000" pitchFamily="2" charset="2"/>
              <a:buChar char="§"/>
            </a:pPr>
            <a:r>
              <a:rPr lang="el-GR" sz="2000">
                <a:solidFill>
                  <a:srgbClr val="404040"/>
                </a:solidFill>
                <a:latin typeface="Minion Pro" pitchFamily="-108" charset="0"/>
              </a:rPr>
              <a:t>Σημαντικό ποσοστό αιτήσεων από πτυχιούχους άλλων Τμημάτων και αλλοδαπούς </a:t>
            </a:r>
          </a:p>
          <a:p>
            <a:pPr>
              <a:buClr>
                <a:srgbClr val="C70000"/>
              </a:buClr>
              <a:buFont typeface="Wingdings" panose="05000000000000000000" pitchFamily="2" charset="2"/>
              <a:buChar char="§"/>
            </a:pPr>
            <a:r>
              <a:rPr lang="el-GR" sz="2000">
                <a:solidFill>
                  <a:srgbClr val="404040"/>
                </a:solidFill>
                <a:latin typeface="Minion Pro" pitchFamily="-108" charset="0"/>
              </a:rPr>
              <a:t>Από το 2010 και εξής σταθερά αυξημένη ζήτηση για σπουδές στο ΠΜΣ</a:t>
            </a:r>
            <a:endParaRPr lang="en-US" sz="2000">
              <a:solidFill>
                <a:srgbClr val="404040"/>
              </a:solidFill>
              <a:latin typeface="Minion Pro" pitchFamily="-10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  <a:t>ΜΕΤΑΠΤΥΧΙΑΚΕΣ ΣΠΟΥΔΕΣ ΠΡΩΤΟΥ ΕΠΙΠΕΔΟΥ</a:t>
            </a:r>
            <a:br>
              <a:rPr lang="el-GR" sz="2000">
                <a:solidFill>
                  <a:srgbClr val="800000"/>
                </a:solidFill>
                <a:ea typeface="ＭＳ Ｐゴシック" pitchFamily="-109" charset="-128"/>
              </a:rPr>
            </a:br>
            <a:r>
              <a:rPr lang="el-GR" sz="2000" i="1">
                <a:solidFill>
                  <a:srgbClr val="800000"/>
                </a:solidFill>
                <a:ea typeface="ＭＳ Ｐゴシック" pitchFamily="-109" charset="-128"/>
              </a:rPr>
              <a:t>ΑΙΤΗΣΕΙΣ – ΠΡΟΣΦΕΡΟΜΕΝΕΣ ΘΕΣΕΙΣ – ΕΓΓΡΑΦΕΣ - ΑΠΟΦΟΙΤΗΣΕΙΣ</a:t>
            </a:r>
            <a:endParaRPr lang="en-US" sz="2000" i="1">
              <a:solidFill>
                <a:srgbClr val="800000"/>
              </a:solidFill>
              <a:ea typeface="ＭＳ Ｐゴシック" pitchFamily="-109" charset="-128"/>
            </a:endParaRPr>
          </a:p>
        </p:txBody>
      </p:sp>
      <p:graphicFrame>
        <p:nvGraphicFramePr>
          <p:cNvPr id="4" name="Γράφημα 3"/>
          <p:cNvGraphicFramePr>
            <a:graphicFrameLocks noGrp="1"/>
          </p:cNvGraphicFramePr>
          <p:nvPr>
            <p:ph idx="1"/>
          </p:nvPr>
        </p:nvGraphicFramePr>
        <p:xfrm>
          <a:off x="533400" y="2209800"/>
          <a:ext cx="800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1219200"/>
            <a:ext cx="7848600" cy="830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</a:defRPr>
            </a:lvl9pPr>
          </a:lstStyle>
          <a:p>
            <a:r>
              <a:rPr lang="el-GR">
                <a:solidFill>
                  <a:srgbClr val="404040"/>
                </a:solidFill>
                <a:latin typeface="Minion Pro" pitchFamily="-108" charset="0"/>
              </a:rPr>
              <a:t>Γράφημα με την εξέλιξη του αριθµού αιτήσεων, προσφοράς θέσεων από το ΠΜΣ, εγγραφών και αποφοίτων ανά έτος</a:t>
            </a:r>
            <a:endParaRPr lang="en-US">
              <a:solidFill>
                <a:srgbClr val="404040"/>
              </a:solidFill>
              <a:latin typeface="Minion Pro" pitchFamily="-10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ea typeface="ＭＳ Ｐゴシック" pitchFamily="-109" charset="-128"/>
              </a:rPr>
              <a:t>ΜΕΤΑΠΤΥΧΙΑΚΕΣ ΣΠΟΥΔΕΣ ΠΡΩΤΟΥ ΕΠΙΠΕΔΟΥ - ΥΠΟΨΗΦΙΟΙ</a:t>
            </a:r>
            <a:endParaRPr lang="en-US" sz="2000">
              <a:ea typeface="ＭＳ Ｐゴシック" pitchFamily="-109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864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n-US" sz="2200" smtClean="0">
                <a:latin typeface="Minion Pro" pitchFamily="-108" charset="0"/>
              </a:rPr>
              <a:t>O</a:t>
            </a:r>
            <a:r>
              <a:rPr lang="el-GR" sz="2200" smtClean="0">
                <a:latin typeface="Minion Pro" pitchFamily="-108" charset="0"/>
              </a:rPr>
              <a:t>δηγούν στη λήψη Μεταπτυχιακού Διπλώματος Ειδίκευσης (ΜΔΕ)</a:t>
            </a:r>
          </a:p>
          <a:p>
            <a:pPr eaLnBrk="1" hangingPunct="1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200" b="1" smtClean="0">
                <a:latin typeface="Minion Pro" pitchFamily="-108" charset="0"/>
              </a:rPr>
              <a:t>Μέχρι το τέλος Ιουνίου </a:t>
            </a:r>
            <a:r>
              <a:rPr lang="el-GR" sz="2200" smtClean="0">
                <a:latin typeface="Minion Pro" pitchFamily="-108" charset="0"/>
              </a:rPr>
              <a:t>δημοσιεύεται Προκήρυξη των θέσεων σε κάθε ειδίκευση για το επόμενο ακαδημαϊκό έτος</a:t>
            </a:r>
          </a:p>
          <a:p>
            <a:pPr eaLnBrk="1" hangingPunct="1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200" smtClean="0">
                <a:latin typeface="Minion Pro" pitchFamily="-108" charset="0"/>
              </a:rPr>
              <a:t>Υποβολή αιτήσεων μέχρι τις </a:t>
            </a:r>
            <a:r>
              <a:rPr lang="el-GR" sz="2200" b="1" smtClean="0">
                <a:latin typeface="Minion Pro" pitchFamily="-108" charset="0"/>
              </a:rPr>
              <a:t>15 Οκτωβρίου </a:t>
            </a:r>
            <a:r>
              <a:rPr lang="el-GR" sz="2200" smtClean="0">
                <a:latin typeface="Minion Pro" pitchFamily="-108" charset="0"/>
              </a:rPr>
              <a:t>κάθε έτους</a:t>
            </a:r>
            <a:endParaRPr lang="el-GR" sz="2200" b="1" smtClean="0">
              <a:latin typeface="Minion Pro" pitchFamily="-108" charset="0"/>
            </a:endParaRPr>
          </a:p>
          <a:p>
            <a:pPr eaLnBrk="1" hangingPunct="1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200" b="1" smtClean="0">
                <a:latin typeface="Minion Pro" pitchFamily="-108" charset="0"/>
              </a:rPr>
              <a:t> </a:t>
            </a:r>
            <a:r>
              <a:rPr lang="el-GR" sz="2200" smtClean="0">
                <a:latin typeface="Minion Pro" pitchFamily="-108" charset="0"/>
              </a:rPr>
              <a:t>Συνυποβάλλονται</a:t>
            </a:r>
            <a:r>
              <a:rPr lang="el-GR" sz="2200" b="1" smtClean="0">
                <a:latin typeface="Minion Pro" pitchFamily="-108" charset="0"/>
              </a:rPr>
              <a:t>:</a:t>
            </a:r>
          </a:p>
          <a:p>
            <a:pPr marL="800100" lvl="1" indent="-342900" eaLnBrk="1" hangingPunct="1"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Αντίγραφο πτυχίου (αναγνωρισμένο από το ΔΟΑΤΑΠ για τους αλλοδαπούς)</a:t>
            </a:r>
          </a:p>
          <a:p>
            <a:pPr marL="800100" lvl="1" indent="-342900" eaLnBrk="1" hangingPunct="1"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Αναλυτική βαθμολογία των προπτυχιακών μαθημάτων</a:t>
            </a:r>
          </a:p>
          <a:p>
            <a:pPr marL="800100" lvl="1" indent="-342900" eaLnBrk="1" hangingPunct="1"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Πιστοποιητικό γνώσης τουλάχιστον μιας ξένης γλώσσας (επίπεδο Β2 και άνω). </a:t>
            </a:r>
            <a:r>
              <a:rPr lang="el-GR" sz="2000" i="1" u="sng" smtClean="0">
                <a:latin typeface="Minion Pro" pitchFamily="-108" charset="0"/>
                <a:ea typeface="ヒラギノ角ゴ Pro W3" pitchFamily="126" charset="-128"/>
              </a:rPr>
              <a:t>Σλαβικές γλώσσες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: πιστοποιητικό από το ΙΜΧΑ ή τίτλος σπουδών αναγνωρισμένου ιδρύματος. </a:t>
            </a:r>
            <a:r>
              <a:rPr lang="el-GR" sz="2000" i="1" u="sng" smtClean="0">
                <a:latin typeface="Minion Pro" pitchFamily="-108" charset="0"/>
                <a:ea typeface="ヒラギノ角ゴ Pro W3" pitchFamily="126" charset="-128"/>
              </a:rPr>
              <a:t>Αλλοδαποί: 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πιστοποιητικό επάρκειας της ελληνικής γλώσσας από Σχολείο Νέας Ελληνικής Γλώσσας ΑΕΙ.</a:t>
            </a:r>
          </a:p>
          <a:p>
            <a:pPr marL="800100" lvl="1" indent="-342900" eaLnBrk="1" hangingPunct="1"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Αποδεικτικά για ερευνητική και συγγραφική δραστηριότητα, </a:t>
            </a:r>
          </a:p>
          <a:p>
            <a:pPr marL="800100" lvl="1" indent="-342900" eaLnBrk="1" hangingPunct="1"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για συμμετοχή σε εκπαιδευτικά προγράμματα κινητικότητας σπουδαστών, 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καθώς και για επαγγελματική εμπειρία συναφή προς το πεδίο ειδίκευσης</a:t>
            </a:r>
            <a:endParaRPr lang="el-GR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marL="800100" lvl="1" indent="-342900" eaLnBrk="1" hangingPunct="1">
              <a:buClr>
                <a:srgbClr val="800000"/>
              </a:buClr>
              <a:buFontTx/>
              <a:buAutoNum type="circleNumDbPlain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Βιογραφικό σημείωμα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  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000">
                <a:ea typeface="ＭＳ Ｐゴシック" pitchFamily="-109" charset="-128"/>
              </a:rPr>
              <a:t>ΜΕΤΑΠΤΥΧΙΑΚΕΣ ΣΠΟΥΔΕΣ ΠΡΩΤΟΥ ΕΠΙΠΕΔΟΥ – ΕΓΓΡΑΦΗ &amp; ΦΟΙΤΗΣΗ</a:t>
            </a:r>
            <a:endParaRPr lang="en-US" sz="2000">
              <a:ea typeface="ＭＳ Ｐゴシック" pitchFamily="-109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el-GR" sz="2200" smtClean="0">
                <a:latin typeface="Minion Pro" pitchFamily="-108" charset="0"/>
              </a:rPr>
              <a:t>Το ΠΜΣ του ΤΠΚΘ παρέχει τις παρακάτω 13 Ειδικεύσεις:</a:t>
            </a: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α) Αγίας Γραφής</a:t>
            </a:r>
            <a:endParaRPr lang="en-US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β) Πατερικής Γραμματείας και Αγιολογίας</a:t>
            </a:r>
            <a:endParaRPr lang="en-US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γ) Θρησκειολογίας</a:t>
            </a:r>
            <a:endParaRPr lang="en-US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δ) 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Εκκλησιαστικής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Ιστορίας</a:t>
            </a:r>
            <a:endParaRPr lang="en-US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ε) Δογματικής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-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Συμβολικής Θεολογίας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</a:t>
            </a:r>
            <a:endParaRPr lang="en-US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σ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τ)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Ελληνισμού και Ορθοδοξίας </a:t>
            </a: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ζ)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Λειτουργικής</a:t>
            </a:r>
            <a:endParaRPr lang="el-GR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η)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Βυζαντινής και Χριστιανικής Αρχαιολογίας και Τέχνης</a:t>
            </a:r>
            <a:endParaRPr lang="el-GR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θ)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Βυζαντινής Μουσικολογίας – Υμνολογίας</a:t>
            </a:r>
            <a:r>
              <a:rPr lang="en-US" sz="2000" i="1" smtClean="0">
                <a:latin typeface="Minion Pro" pitchFamily="-108" charset="0"/>
                <a:ea typeface="ヒラギノ角ゴ Pro W3" pitchFamily="126" charset="-128"/>
              </a:rPr>
              <a:t> </a:t>
            </a:r>
            <a:endParaRPr lang="el-GR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ι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) Κανονικού Δικαίου</a:t>
            </a:r>
            <a:endParaRPr lang="en-US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ια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) Ποιμαντικής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&amp;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Ποιμαντικής Ψυχολογίας</a:t>
            </a:r>
            <a:endParaRPr lang="en-US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ι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β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) Παιδαγωγικής – Χριστιανικής Παιδαγωγικής</a:t>
            </a:r>
            <a:endParaRPr lang="en-US" sz="2000" i="1" smtClean="0">
              <a:latin typeface="Minion Pro" pitchFamily="-108" charset="0"/>
              <a:ea typeface="ヒラギノ角ゴ Pro W3" pitchFamily="126" charset="-128"/>
            </a:endParaRPr>
          </a:p>
          <a:p>
            <a:pPr lvl="1" eaLnBrk="1" hangingPunct="1">
              <a:spcBef>
                <a:spcPts val="200"/>
              </a:spcBef>
              <a:spcAft>
                <a:spcPts val="4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ι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γ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) Χριστιανικής Ηθικής</a:t>
            </a:r>
            <a:r>
              <a:rPr lang="el-GR" sz="2000" i="1" smtClean="0">
                <a:latin typeface="Minion Pro" pitchFamily="-108" charset="0"/>
                <a:ea typeface="ヒラギノ角ゴ Pro W3" pitchFamily="126" charset="-128"/>
              </a:rPr>
              <a:t> &amp; </a:t>
            </a:r>
            <a:r>
              <a:rPr lang="cs-CZ" sz="2000" i="1" smtClean="0">
                <a:latin typeface="Minion Pro" pitchFamily="-108" charset="0"/>
                <a:ea typeface="ヒラギノ角ゴ Pro W3" pitchFamily="126" charset="-128"/>
              </a:rPr>
              <a:t>Κοινωνιολογίας του Χριστιανισμού</a:t>
            </a:r>
            <a:r>
              <a:rPr lang="el-GR" sz="2000" smtClean="0">
                <a:latin typeface="Minion Pro" pitchFamily="-108" charset="0"/>
                <a:ea typeface="ヒラギノ角ゴ Pro W3" pitchFamily="126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3321</TotalTime>
  <Words>1506</Words>
  <Application>Microsoft Office PowerPoint</Application>
  <PresentationFormat>On-screen Show (4:3)</PresentationFormat>
  <Paragraphs>135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ヒラギノ角ゴ Pro W3</vt:lpstr>
      <vt:lpstr>Franklin Gothic Medium</vt:lpstr>
      <vt:lpstr>MS PGothic</vt:lpstr>
      <vt:lpstr>Franklin Gothic Book</vt:lpstr>
      <vt:lpstr>Wingdings 2</vt:lpstr>
      <vt:lpstr>Minion Pro</vt:lpstr>
      <vt:lpstr>Wingdings</vt:lpstr>
      <vt:lpstr>Courier New</vt:lpstr>
      <vt:lpstr>Trek</vt:lpstr>
      <vt:lpstr>ΑΡΙΣΤΟΤΕΛΕΙΟ ΠΑΝΕΠΙΣΤΗΜΙΟ ΘΕΣΣΑΛΟΝΙΚΗΣ </vt:lpstr>
      <vt:lpstr>ΙΣΤΟΡΙΑ ΤΟΥ ΠΜΣ ΤΟΥ ΤΜΗΜΑΤΟΣ ΠΟΙΜΑΝΤΙΚΗΣ ΚΑΙ ΚΟΙΝΩΝΙΚΗΣ ΘΕΟΛΟΓΙΑΣ ΤΗΣ ΘΕΟΛΟΓΙΚΗΣ ΣΧΟΛΗΣ ΤΟΥ ΑΠΘ</vt:lpstr>
      <vt:lpstr>ΟΡΓΑΝΑ ΔΙΟΙΚΗΣΗΣ ΤΟΥ ΠΜΣ ΤΟΥ ΤΠΚΘ</vt:lpstr>
      <vt:lpstr>ΚΥΡΙΑ ΧΑΡΑΚΤΗΡΙΣΤΙΚΑ ΤΟΥ ΝΕΟΥ ΠΜΣ ΤΟΥ ΤΠΚΘ</vt:lpstr>
      <vt:lpstr>ΜΕΤΑΠΤΥΧΙΑΚΕΣ ΣΠΟΥΔΕΣ ΠΡΩΤΟΥ ΕΠΙΠΕΔΟΥ – ΚΡΙΤΗΡΙΑ ΕΠΙΛΟΓΗΣ</vt:lpstr>
      <vt:lpstr>ΜΕΤΑΠΤΥΧΙΑΚΕΣ ΣΠΟΥΔΕΣ ΠΡΩΤΟΥ ΕΠΙΠΕΔΟΥ – ΑΡΙΘΜΟΣ ΥΠΟΨΗΦΙΩΝ</vt:lpstr>
      <vt:lpstr>ΜΕΤΑΠΤΥΧΙΑΚΕΣ ΣΠΟΥΔΕΣ ΠΡΩΤΟΥ ΕΠΙΠΕΔΟΥ ΑΙΤΗΣΕΙΣ – ΠΡΟΣΦΕΡΟΜΕΝΕΣ ΘΕΣΕΙΣ – ΕΓΓΡΑΦΕΣ - ΑΠΟΦΟΙΤΗΣΕΙΣ</vt:lpstr>
      <vt:lpstr>ΜΕΤΑΠΤΥΧΙΑΚΕΣ ΣΠΟΥΔΕΣ ΠΡΩΤΟΥ ΕΠΙΠΕΔΟΥ - ΥΠΟΨΗΦΙΟΙ</vt:lpstr>
      <vt:lpstr>ΜΕΤΑΠΤΥΧΙΑΚΕΣ ΣΠΟΥΔΕΣ ΠΡΩΤΟΥ ΕΠΙΠΕΔΟΥ – ΕΓΓΡΑΦΗ &amp; ΦΟΙΤΗΣΗ</vt:lpstr>
      <vt:lpstr>ΜΕΤΑΠΤΥΧΙΑΚΕΣ ΣΠΟΥΔΕΣ ΠΡΩΤΟΥ ΕΠΙΠΕΔΟΥ – ΕΓΓΡΑΦΗ &amp; ΦΟΙΤΗΣΗ</vt:lpstr>
      <vt:lpstr>ΜΕΤΑΠΤΥΧΙΑΚΕΣ ΣΠΟΥΔΕΣ ΠΡΩΤΟΥ ΕΠΙΠΕΔΟΥ – ΔΙΠΛΩΜΑΤΙΚΗ ΕΡΓΑΣΙΑ</vt:lpstr>
      <vt:lpstr>ΜΕΤΑΠΤΥΧΙΑΚΕΣ ΣΠΟΥΔΕΣ ΔΕΥΤΕΡΟΥ ΕΠΙΠΕΔΟΥ ΔΙΔΑΚΤΟΡΙΚΟ ΔΙΠΛΩΜΑ</vt:lpstr>
      <vt:lpstr>ΜΕΤΑΠΤΥΧΙΑΚΕΣ ΣΠΟΥΔΕΣ ΔΕΥΤΕΡΟΥ ΕΠΙΠΕΔΟΥ – ΔΙΔΑΚΤΟΡΙΚΟ ΔΙΠΛΩΜΑ</vt:lpstr>
      <vt:lpstr>ΜΕΤΑΠΤΥΧΙΑΚΕΣ ΣΠΟΥΔΕΣ ΔΕΥΤΕΡΟΥ ΕΠΙΠΕΔΟΥ – ΔΙΔΑΚΤΟΡΙΚΟ ΔΙΠΛΩΜΑ</vt:lpstr>
      <vt:lpstr>ΜΕΤΑΠΤΥΧΙΑΚΕΣ ΣΠΟΥΔΕΣ ΔΕΥΤΕΡΟΥ ΕΠΙΠΕΔΟΥ ΔΙΔΑΚΤΟΡΙΚΟ ΔΙΠΛΩΜΑ</vt:lpstr>
      <vt:lpstr>ΜΕΤΑΠΤΥΧΙΑΚΕΣ ΣΠΟΥΔΕΣ ΔΕΥΤΕΡΟΥ ΕΠΙΠΕΔΟΥ – ΕΞΕΤΑΣΗ &amp; ΑΠΟΝΟΜΗ ΔΔ</vt:lpstr>
      <vt:lpstr>ΜΕΤΑΠΤΥΧΙΑΚΕΣ ΣΠΟΥΔΕΣ ΔΕΥΤΕΡΟΥ ΕΠΙΠΕΔΟΥ ΔΙΔΑΚΤΟΡΙΚΟ ΔΙΠΛΩΜΑ</vt:lpstr>
      <vt:lpstr>ΠΡΟΓΡΑΜΜΑΤΙΖΟΜΕΝΟ ΔΙΑΤΜΗΜΑΤΙΚΟ ΠΜΣ</vt:lpstr>
      <vt:lpstr>ΑΠΟ ΤΙΣ ΕΡΓΑΣΙΕΣ ΤΟΥ Α´ ΔΙΕΘΝΟΥΣ ΣΥΜΠΟΣΙΟΥ ΒΥΖ. ΑΓΙΟΓΡΑΦΙΑΣ (ο επ. καθηγητής – ζωγράφος Γιώργος Κόρδης επί το έργον…) </vt:lpstr>
      <vt:lpstr>Η ΤΟΙΧΟΓΡΑΦΙΑ ΤΟΥ ΚΟΡΔΗ (ΕΡΓΑΣΤΗΡΙΟ ΠΑΙΔΑΓΩΓΙΚΗΣ)  </vt:lpstr>
    </vt:vector>
  </TitlesOfParts>
  <Company>apple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ΕΓΚΩΜΙΑ, ΛΟΓΟΙ ΠΑΝΗΓΥΡΙΚΟΙ</dc:title>
  <dc:creator>apple</dc:creator>
  <cp:lastModifiedBy>Ekaterini Tsalampouni</cp:lastModifiedBy>
  <cp:revision>177</cp:revision>
  <dcterms:created xsi:type="dcterms:W3CDTF">2013-12-11T20:57:43Z</dcterms:created>
  <dcterms:modified xsi:type="dcterms:W3CDTF">2014-02-12T23:21:41Z</dcterms:modified>
</cp:coreProperties>
</file>