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8" r:id="rId4"/>
    <p:sldId id="260" r:id="rId5"/>
    <p:sldId id="262" r:id="rId6"/>
    <p:sldId id="264" r:id="rId7"/>
    <p:sldId id="265" r:id="rId8"/>
    <p:sldId id="263" r:id="rId9"/>
    <p:sldId id="259" r:id="rId10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A6800"/>
    <a:srgbClr val="993300"/>
    <a:srgbClr val="B9A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3B4EC-8C3D-42A5-9A7A-B7DA5EC7E5E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06CD5-3871-4450-B944-932A9F7C17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3863E-F164-496A-972D-06800D4D3AF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1EBB6-E4BD-4D30-B914-07B7834A56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4684F-2BD6-48A0-B15F-21ED6388831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675D5-0012-43FE-8E64-4EDFB554BBC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46330-6BC0-49B8-B7AD-49FB026BEB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9F415-B992-4AE6-8E30-E04D1F19EFB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80EBA-9F2C-4FE8-8790-1A006DBD702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D6F7F-458D-40CB-AF3F-F07BB46E3E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8246B-83E4-4C46-8B9E-D6A03AE51EE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06F01-C36B-4C2B-9C17-479771BB741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st.auth.gr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2050" y="1516063"/>
            <a:ext cx="6624638" cy="938212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Going Digital</a:t>
            </a:r>
            <a:b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</a:br>
            <a:endParaRPr lang="fr-CA" sz="32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22438" y="2235200"/>
            <a:ext cx="5395912" cy="622300"/>
          </a:xfrm>
        </p:spPr>
        <p:txBody>
          <a:bodyPr/>
          <a:lstStyle/>
          <a:p>
            <a:pPr algn="l" eaLnBrk="1" hangingPunct="1"/>
            <a:r>
              <a:rPr lang="el-GR" sz="2400" dirty="0" smtClean="0">
                <a:solidFill>
                  <a:schemeClr val="bg1"/>
                </a:solidFill>
              </a:rPr>
              <a:t>Η νέα ιστοσελίδα του Τμήματος</a:t>
            </a:r>
            <a:endParaRPr lang="fr-CA" sz="24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4648200"/>
            <a:ext cx="3272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993300"/>
                </a:solidFill>
                <a:latin typeface="Arial Rounded MT Bold" panose="020F0704030504030204" pitchFamily="34" charset="0"/>
              </a:rPr>
              <a:t>www.past.auth.gr</a:t>
            </a:r>
            <a:endParaRPr lang="el-GR" sz="2800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43000"/>
          </a:xfrm>
        </p:spPr>
        <p:txBody>
          <a:bodyPr/>
          <a:lstStyle/>
          <a:p>
            <a:pPr algn="l" eaLnBrk="1" hangingPunct="1"/>
            <a:r>
              <a:rPr lang="el-GR" sz="3200" dirty="0" smtClean="0">
                <a:solidFill>
                  <a:schemeClr val="bg1"/>
                </a:solidFill>
                <a:latin typeface="Candara" panose="020E0502030303020204" pitchFamily="34" charset="0"/>
              </a:rPr>
              <a:t>Η φιλοσοφία της νέας ιστοσελίδας</a:t>
            </a:r>
            <a:endParaRPr lang="fr-CA" sz="3200" dirty="0" smtClean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921125"/>
          </a:xfrm>
        </p:spPr>
        <p:txBody>
          <a:bodyPr/>
          <a:lstStyle/>
          <a:p>
            <a:r>
              <a:rPr lang="en-US" sz="2400" dirty="0" smtClean="0">
                <a:solidFill>
                  <a:srgbClr val="663300"/>
                </a:solidFill>
                <a:latin typeface="Candara" panose="020E0502030303020204" pitchFamily="34" charset="0"/>
              </a:rPr>
              <a:t>Target group</a:t>
            </a:r>
            <a:r>
              <a:rPr lang="el-GR" sz="2400" dirty="0" smtClean="0">
                <a:solidFill>
                  <a:srgbClr val="663300"/>
                </a:solidFill>
                <a:latin typeface="Candara" panose="020E0502030303020204" pitchFamily="34" charset="0"/>
              </a:rPr>
              <a:t>: οι φοιτητές - το διδακτικό προσωπικό του Τμήματος – πιθανοί ενδιαφερόμενοι </a:t>
            </a:r>
            <a:endParaRPr lang="en-US" sz="2400" dirty="0">
              <a:solidFill>
                <a:srgbClr val="663300"/>
              </a:solidFill>
              <a:latin typeface="Candara" panose="020E0502030303020204" pitchFamily="34" charset="0"/>
            </a:endParaRPr>
          </a:p>
          <a:p>
            <a:r>
              <a:rPr lang="el-GR" sz="2400" dirty="0" smtClean="0">
                <a:solidFill>
                  <a:srgbClr val="663300"/>
                </a:solidFill>
                <a:latin typeface="Candara" panose="020E0502030303020204" pitchFamily="34" charset="0"/>
              </a:rPr>
              <a:t>Άμεση και γρήγορη ενημέρωση των φοιτητών </a:t>
            </a:r>
            <a:endParaRPr lang="fr-CA" sz="2400" dirty="0" smtClean="0">
              <a:solidFill>
                <a:srgbClr val="663300"/>
              </a:solidFill>
              <a:latin typeface="Candara" panose="020E0502030303020204" pitchFamily="34" charset="0"/>
            </a:endParaRPr>
          </a:p>
          <a:p>
            <a:pPr eaLnBrk="1" hangingPunct="1"/>
            <a:r>
              <a:rPr lang="el-GR" sz="2400" dirty="0" smtClean="0">
                <a:solidFill>
                  <a:srgbClr val="663300"/>
                </a:solidFill>
                <a:latin typeface="Candara" panose="020E0502030303020204" pitchFamily="34" charset="0"/>
              </a:rPr>
              <a:t>Έξοδος του Τμήματος και προβολή του στον παγκόσμιο ιστό </a:t>
            </a:r>
          </a:p>
          <a:p>
            <a:pPr eaLnBrk="1" hangingPunct="1"/>
            <a:r>
              <a:rPr lang="el-GR" sz="2400" dirty="0" smtClean="0">
                <a:solidFill>
                  <a:srgbClr val="663300"/>
                </a:solidFill>
                <a:latin typeface="Candara" panose="020E0502030303020204" pitchFamily="34" charset="0"/>
              </a:rPr>
              <a:t>Μία ιστοσελίδα φιλική στο χρήστη</a:t>
            </a:r>
          </a:p>
          <a:p>
            <a:pPr eaLnBrk="1" hangingPunct="1"/>
            <a:r>
              <a:rPr lang="el-GR" sz="2400" dirty="0" smtClean="0">
                <a:solidFill>
                  <a:srgbClr val="663300"/>
                </a:solidFill>
                <a:latin typeface="Candara" panose="020E0502030303020204" pitchFamily="34" charset="0"/>
              </a:rPr>
              <a:t>Κάλυψη ενός μεγάλου εύρους πιθανών ενδιαφερόντων του </a:t>
            </a:r>
            <a:r>
              <a:rPr lang="en-US" sz="2400" dirty="0" smtClean="0">
                <a:solidFill>
                  <a:srgbClr val="663300"/>
                </a:solidFill>
                <a:latin typeface="Candara" panose="020E0502030303020204" pitchFamily="34" charset="0"/>
              </a:rPr>
              <a:t>target group</a:t>
            </a:r>
          </a:p>
          <a:p>
            <a:pPr eaLnBrk="1" hangingPunct="1"/>
            <a:r>
              <a:rPr lang="el-GR" sz="2400" dirty="0" smtClean="0">
                <a:solidFill>
                  <a:srgbClr val="663300"/>
                </a:solidFill>
                <a:latin typeface="Candara" panose="020E0502030303020204" pitchFamily="34" charset="0"/>
              </a:rPr>
              <a:t>Σύνδεση με το διδακτικό έργο του Τμήματος</a:t>
            </a:r>
          </a:p>
          <a:p>
            <a:pPr eaLnBrk="1" hangingPunct="1"/>
            <a:r>
              <a:rPr lang="en-US" sz="2400" dirty="0" smtClean="0">
                <a:solidFill>
                  <a:srgbClr val="663300"/>
                </a:solidFill>
                <a:latin typeface="Candara" panose="020E0502030303020204" pitchFamily="34" charset="0"/>
              </a:rPr>
              <a:t>Minimal design </a:t>
            </a:r>
            <a:r>
              <a:rPr lang="el-GR" sz="2400" dirty="0" smtClean="0">
                <a:solidFill>
                  <a:srgbClr val="663300"/>
                </a:solidFill>
                <a:latin typeface="Candara" panose="020E0502030303020204" pitchFamily="34" charset="0"/>
              </a:rPr>
              <a:t>και αισθητική</a:t>
            </a:r>
            <a:endParaRPr lang="fr-CA" sz="2800" dirty="0" smtClean="0">
              <a:solidFill>
                <a:srgbClr val="663300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6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3276600"/>
            <a:ext cx="4597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993300"/>
                </a:solidFill>
                <a:latin typeface="Arial Rounded MT Bold" panose="020F0704030504030204" pitchFamily="34" charset="0"/>
                <a:hlinkClick r:id="rId2"/>
              </a:rPr>
              <a:t>www.past.auth.gr</a:t>
            </a:r>
            <a:endParaRPr lang="el-GR" sz="40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523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A2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993300"/>
                </a:solidFill>
                <a:latin typeface="Candara" panose="020E0502030303020204" pitchFamily="34" charset="0"/>
              </a:rPr>
              <a:t>Τα στατιστικά δεδομένα</a:t>
            </a:r>
            <a:br>
              <a:rPr lang="el-GR" b="1" dirty="0" smtClean="0">
                <a:solidFill>
                  <a:srgbClr val="993300"/>
                </a:solidFill>
                <a:latin typeface="Candara" panose="020E0502030303020204" pitchFamily="34" charset="0"/>
              </a:rPr>
            </a:br>
            <a:r>
              <a:rPr lang="el-GR" b="1" dirty="0" smtClean="0">
                <a:solidFill>
                  <a:srgbClr val="993300"/>
                </a:solidFill>
                <a:latin typeface="Candara" panose="020E0502030303020204" pitchFamily="34" charset="0"/>
              </a:rPr>
              <a:t>(23.9.2013-11.12.2013)</a:t>
            </a:r>
            <a:endParaRPr lang="el-GR" b="1" dirty="0">
              <a:solidFill>
                <a:srgbClr val="993300"/>
              </a:solidFill>
              <a:latin typeface="Candara" panose="020E0502030303020204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832949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61825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A2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3300"/>
                </a:solidFill>
                <a:latin typeface="Candara" panose="020E0502030303020204" pitchFamily="34" charset="0"/>
              </a:rPr>
              <a:t>H </a:t>
            </a:r>
            <a:r>
              <a:rPr lang="el-GR" b="1" dirty="0" smtClean="0">
                <a:solidFill>
                  <a:srgbClr val="993300"/>
                </a:solidFill>
                <a:latin typeface="Candara" panose="020E0502030303020204" pitchFamily="34" charset="0"/>
              </a:rPr>
              <a:t>συμπεριφορά των επισκεπτών</a:t>
            </a:r>
            <a:endParaRPr lang="el-GR" b="1" dirty="0">
              <a:solidFill>
                <a:srgbClr val="99330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2" y="1524000"/>
            <a:ext cx="9062128" cy="485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267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A2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993300"/>
                </a:solidFill>
                <a:latin typeface="Candara" panose="020E0502030303020204" pitchFamily="34" charset="0"/>
              </a:rPr>
              <a:t>Πρώτα ο φοιτητής</a:t>
            </a:r>
            <a:endParaRPr lang="el-GR" b="1" dirty="0">
              <a:solidFill>
                <a:srgbClr val="99330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16" y="1600200"/>
            <a:ext cx="85344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19978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A2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3300"/>
                </a:solidFill>
                <a:latin typeface="Candara" panose="020E0502030303020204" pitchFamily="34" charset="0"/>
              </a:rPr>
              <a:t>Going Global</a:t>
            </a:r>
            <a:endParaRPr lang="el-GR" b="1" dirty="0">
              <a:solidFill>
                <a:srgbClr val="99330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35342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114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sz="3600" dirty="0" smtClean="0">
                <a:solidFill>
                  <a:srgbClr val="CA6800"/>
                </a:solidFill>
                <a:latin typeface="Candara" panose="020E0502030303020204" pitchFamily="34" charset="0"/>
              </a:rPr>
              <a:t>Μία πρώτη αποτίμηση</a:t>
            </a:r>
            <a:endParaRPr lang="fr-CA" sz="3600" dirty="0" smtClean="0">
              <a:solidFill>
                <a:srgbClr val="CA6800"/>
              </a:solidFill>
              <a:latin typeface="Candara" panose="020E0502030303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200" dirty="0" smtClean="0">
                <a:solidFill>
                  <a:srgbClr val="993300"/>
                </a:solidFill>
              </a:rPr>
              <a:t>Η ανταπόκριση στις υπηρεσίες της ιστοσελίδας φαίνεται να είναι μεγάλη</a:t>
            </a:r>
          </a:p>
          <a:p>
            <a:pPr eaLnBrk="1" hangingPunct="1">
              <a:lnSpc>
                <a:spcPct val="90000"/>
              </a:lnSpc>
            </a:pPr>
            <a:r>
              <a:rPr lang="el-GR" sz="2200" dirty="0" smtClean="0">
                <a:solidFill>
                  <a:srgbClr val="993300"/>
                </a:solidFill>
              </a:rPr>
              <a:t>Η ιστοσελίδα κατάφερε να απευθυνθεί στο </a:t>
            </a:r>
            <a:r>
              <a:rPr lang="en-US" sz="2200" dirty="0" smtClean="0">
                <a:solidFill>
                  <a:srgbClr val="993300"/>
                </a:solidFill>
              </a:rPr>
              <a:t>target group </a:t>
            </a:r>
            <a:r>
              <a:rPr lang="el-GR" sz="2200" dirty="0" smtClean="0">
                <a:solidFill>
                  <a:srgbClr val="993300"/>
                </a:solidFill>
              </a:rPr>
              <a:t>της</a:t>
            </a:r>
          </a:p>
          <a:p>
            <a:pPr eaLnBrk="1" hangingPunct="1">
              <a:lnSpc>
                <a:spcPct val="90000"/>
              </a:lnSpc>
            </a:pPr>
            <a:r>
              <a:rPr lang="el-GR" sz="2200" dirty="0" smtClean="0">
                <a:solidFill>
                  <a:srgbClr val="993300"/>
                </a:solidFill>
              </a:rPr>
              <a:t>Τα στατιστικά επιβεβαιώνουν την καλή της παρουσία στον παγκόσμιο </a:t>
            </a:r>
            <a:r>
              <a:rPr lang="el-GR" sz="2200" dirty="0" err="1" smtClean="0">
                <a:solidFill>
                  <a:srgbClr val="993300"/>
                </a:solidFill>
              </a:rPr>
              <a:t>ιστοχώρο</a:t>
            </a:r>
            <a:endParaRPr lang="el-GR" sz="2200" dirty="0" smtClean="0">
              <a:solidFill>
                <a:srgbClr val="9933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l-GR" sz="2200" dirty="0" smtClean="0">
                <a:solidFill>
                  <a:srgbClr val="CA6800"/>
                </a:solidFill>
              </a:rPr>
              <a:t>Όμως</a:t>
            </a:r>
            <a:endParaRPr lang="fr-CA" sz="22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l-GR" sz="2200" dirty="0" smtClean="0">
                <a:solidFill>
                  <a:srgbClr val="CA6800"/>
                </a:solidFill>
              </a:rPr>
              <a:t>Θα πρέπει να ολοκληρωθεί το στήσιμο της</a:t>
            </a:r>
          </a:p>
          <a:p>
            <a:pPr eaLnBrk="1" hangingPunct="1">
              <a:lnSpc>
                <a:spcPct val="90000"/>
              </a:lnSpc>
            </a:pPr>
            <a:r>
              <a:rPr lang="el-GR" sz="2200" dirty="0" smtClean="0">
                <a:solidFill>
                  <a:srgbClr val="CA6800"/>
                </a:solidFill>
              </a:rPr>
              <a:t>Θα πρέπει να υπάρχει συνεχής ανανέωσή της με βάση το</a:t>
            </a:r>
            <a:r>
              <a:rPr lang="en-US" sz="2200" dirty="0" smtClean="0">
                <a:solidFill>
                  <a:srgbClr val="CA6800"/>
                </a:solidFill>
              </a:rPr>
              <a:t> feedback </a:t>
            </a:r>
            <a:r>
              <a:rPr lang="el-GR" sz="2200" dirty="0" smtClean="0">
                <a:solidFill>
                  <a:srgbClr val="CA6800"/>
                </a:solidFill>
              </a:rPr>
              <a:t>του </a:t>
            </a:r>
            <a:r>
              <a:rPr lang="en-US" sz="2200" dirty="0" smtClean="0">
                <a:solidFill>
                  <a:srgbClr val="CA6800"/>
                </a:solidFill>
              </a:rPr>
              <a:t>target group</a:t>
            </a:r>
          </a:p>
          <a:p>
            <a:pPr eaLnBrk="1" hangingPunct="1">
              <a:lnSpc>
                <a:spcPct val="90000"/>
              </a:lnSpc>
            </a:pPr>
            <a:r>
              <a:rPr lang="el-GR" sz="2200" dirty="0" smtClean="0">
                <a:solidFill>
                  <a:srgbClr val="CA6800"/>
                </a:solidFill>
              </a:rPr>
              <a:t>Ανάγκη αλλαγής νοοτροπίας: εμπιστοσύνη στους ψηφιακούς τρόπους ενημέρωσης και επικοινωνίας</a:t>
            </a:r>
          </a:p>
          <a:p>
            <a:pPr eaLnBrk="1" hangingPunct="1">
              <a:lnSpc>
                <a:spcPct val="90000"/>
              </a:lnSpc>
            </a:pPr>
            <a:r>
              <a:rPr lang="el-GR" sz="2200" dirty="0" smtClean="0">
                <a:solidFill>
                  <a:srgbClr val="CA6800"/>
                </a:solidFill>
              </a:rPr>
              <a:t>Σύνδεση της ιστοσελίδας με ψηφιακές υπηρεσίες κοινωνικής δικτύωσης (</a:t>
            </a:r>
            <a:r>
              <a:rPr lang="en-US" sz="2200" dirty="0" err="1" smtClean="0">
                <a:solidFill>
                  <a:srgbClr val="CA6800"/>
                </a:solidFill>
              </a:rPr>
              <a:t>facebook</a:t>
            </a:r>
            <a:r>
              <a:rPr lang="en-US" sz="2200" dirty="0" smtClean="0">
                <a:solidFill>
                  <a:srgbClr val="CA6800"/>
                </a:solidFill>
              </a:rPr>
              <a:t>, twitter </a:t>
            </a:r>
            <a:r>
              <a:rPr lang="el-GR" sz="2200" dirty="0" smtClean="0">
                <a:solidFill>
                  <a:srgbClr val="CA6800"/>
                </a:solidFill>
              </a:rPr>
              <a:t>κ.ά.)</a:t>
            </a:r>
            <a:endParaRPr lang="fr-CA" sz="2200" dirty="0" smtClean="0">
              <a:solidFill>
                <a:srgbClr val="CA68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fr-CA" sz="2400" dirty="0" smtClean="0">
              <a:solidFill>
                <a:srgbClr val="CA68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80701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C63DE84-6D02-4AD4-90C9-5D8F217CBC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TS010380701</Template>
  <TotalTime>58</TotalTime>
  <Words>159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Candara</vt:lpstr>
      <vt:lpstr>TS010380701</vt:lpstr>
      <vt:lpstr>Going Digital </vt:lpstr>
      <vt:lpstr>Η φιλοσοφία της νέας ιστοσελίδας</vt:lpstr>
      <vt:lpstr>PowerPoint Presentation</vt:lpstr>
      <vt:lpstr>Τα στατιστικά δεδομένα (23.9.2013-11.12.2013)</vt:lpstr>
      <vt:lpstr>H συμπεριφορά των επισκεπτών</vt:lpstr>
      <vt:lpstr>Πρώτα ο φοιτητής</vt:lpstr>
      <vt:lpstr>Going Global</vt:lpstr>
      <vt:lpstr>Μία πρώτη αποτίμηση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Tsalampouni</dc:creator>
  <cp:lastModifiedBy>Ekaterini Tsalampouni</cp:lastModifiedBy>
  <cp:revision>8</cp:revision>
  <dcterms:created xsi:type="dcterms:W3CDTF">2013-12-12T02:26:55Z</dcterms:created>
  <dcterms:modified xsi:type="dcterms:W3CDTF">2014-02-12T23:38:05Z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TC103807019990</vt:lpwstr>
  </property>
</Properties>
</file>