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4" r:id="rId4"/>
    <p:sldId id="276" r:id="rId5"/>
    <p:sldId id="264" r:id="rId6"/>
    <p:sldId id="277" r:id="rId7"/>
    <p:sldId id="265" r:id="rId8"/>
    <p:sldId id="268" r:id="rId9"/>
    <p:sldId id="278" r:id="rId10"/>
    <p:sldId id="279" r:id="rId11"/>
    <p:sldId id="275" r:id="rId12"/>
    <p:sldId id="271" r:id="rId13"/>
    <p:sldId id="280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ED8"/>
    <a:srgbClr val="FFEBAB"/>
    <a:srgbClr val="B08600"/>
    <a:srgbClr val="4C3A00"/>
    <a:srgbClr val="FFD85B"/>
    <a:srgbClr val="33491F"/>
    <a:srgbClr val="6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F3F5B3-68C4-4CB4-9214-3988A1ECFD8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97296FF-B083-4667-B206-E147129B7B24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gradFill flip="none" rotWithShape="1">
          <a:gsLst>
            <a:gs pos="0">
              <a:srgbClr val="002060"/>
            </a:gs>
            <a:gs pos="50000">
              <a:schemeClr val="accent4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4">
                <a:lumMod val="60000"/>
                <a:lumOff val="40000"/>
                <a:shade val="100000"/>
                <a:satMod val="115000"/>
              </a:schemeClr>
            </a:gs>
          </a:gsLst>
          <a:lin ang="13500000" scaled="1"/>
          <a:tileRect/>
        </a:gradFill>
        <a:ln>
          <a:solidFill>
            <a:schemeClr val="accent4">
              <a:lumMod val="50000"/>
            </a:schemeClr>
          </a:solidFill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algn="ctr" rtl="0"/>
          <a:r>
            <a:rPr lang="el-GR" sz="3600" b="1" dirty="0" smtClean="0">
              <a:latin typeface="Book Antiqua" pitchFamily="18" charset="0"/>
            </a:rPr>
            <a:t>ΕΡΕΥΝΗΤΙΚΕΣ ΣΥΝΕΡΓΑΣΙΕΣ </a:t>
          </a:r>
          <a:endParaRPr lang="en-US" sz="3600" b="1" dirty="0" smtClean="0">
            <a:latin typeface="Book Antiqua" pitchFamily="18" charset="0"/>
          </a:endParaRPr>
        </a:p>
        <a:p>
          <a:pPr algn="ctr" rtl="0"/>
          <a:r>
            <a:rPr lang="el-GR" sz="3600" b="1" dirty="0" smtClean="0">
              <a:latin typeface="Book Antiqua" pitchFamily="18" charset="0"/>
            </a:rPr>
            <a:t>ΜΕ </a:t>
          </a:r>
          <a:r>
            <a:rPr lang="el-GR" sz="3600" b="1" dirty="0" smtClean="0">
              <a:solidFill>
                <a:srgbClr val="C00000"/>
              </a:solidFill>
              <a:latin typeface="Book Antiqua" pitchFamily="18" charset="0"/>
            </a:rPr>
            <a:t>ΜΗ</a:t>
          </a:r>
          <a:r>
            <a:rPr lang="el-GR" sz="3600" b="1" dirty="0" smtClean="0">
              <a:solidFill>
                <a:srgbClr val="0070C0"/>
              </a:solidFill>
              <a:latin typeface="Book Antiqua" pitchFamily="18" charset="0"/>
            </a:rPr>
            <a:t> </a:t>
          </a:r>
          <a:endParaRPr lang="en-US" sz="3600" b="1" dirty="0" smtClean="0">
            <a:solidFill>
              <a:srgbClr val="0070C0"/>
            </a:solidFill>
            <a:latin typeface="Book Antiqua" pitchFamily="18" charset="0"/>
          </a:endParaRPr>
        </a:p>
        <a:p>
          <a:pPr algn="ctr" rtl="0"/>
          <a:r>
            <a:rPr lang="el-GR" sz="3600" b="1" dirty="0" smtClean="0">
              <a:latin typeface="Book Antiqua" pitchFamily="18" charset="0"/>
            </a:rPr>
            <a:t>ΑΚΑΔΗΜΑΪΚΟΥΣ ΦΟΡΕΙΣ</a:t>
          </a:r>
          <a:endParaRPr lang="el-GR" sz="3600" b="0" dirty="0">
            <a:latin typeface="Book Antiqua" pitchFamily="18" charset="0"/>
          </a:endParaRPr>
        </a:p>
      </dgm:t>
    </dgm:pt>
    <dgm:pt modelId="{641C9501-5F0C-4D03-848F-C0FAD5986E5D}" type="parTrans" cxnId="{38765EFA-77E8-44C0-9E3C-8A0B267F0127}">
      <dgm:prSet/>
      <dgm:spPr/>
      <dgm:t>
        <a:bodyPr/>
        <a:lstStyle/>
        <a:p>
          <a:endParaRPr lang="el-GR"/>
        </a:p>
      </dgm:t>
    </dgm:pt>
    <dgm:pt modelId="{407554C3-C7E7-42F7-B0A8-9485A8B95BC0}" type="sibTrans" cxnId="{38765EFA-77E8-44C0-9E3C-8A0B267F0127}">
      <dgm:prSet/>
      <dgm:spPr/>
      <dgm:t>
        <a:bodyPr/>
        <a:lstStyle/>
        <a:p>
          <a:endParaRPr lang="el-GR"/>
        </a:p>
      </dgm:t>
    </dgm:pt>
    <dgm:pt modelId="{D163C97C-0259-41E1-A52C-4F07E4F71D19}" type="pres">
      <dgm:prSet presAssocID="{E9F3F5B3-68C4-4CB4-9214-3988A1ECFD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71A5053-B845-4A3E-A386-6F42D9DF0509}" type="pres">
      <dgm:prSet presAssocID="{997296FF-B083-4667-B206-E147129B7B24}" presName="parentText" presStyleLbl="node1" presStyleIdx="0" presStyleCnt="1" custLinFactNeighborY="685">
        <dgm:presLayoutVars>
          <dgm:chMax val="0"/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el-GR"/>
        </a:p>
      </dgm:t>
    </dgm:pt>
  </dgm:ptLst>
  <dgm:cxnLst>
    <dgm:cxn modelId="{220A303E-5C6F-4283-AEAE-2191E0819DD7}" type="presOf" srcId="{E9F3F5B3-68C4-4CB4-9214-3988A1ECFD82}" destId="{D163C97C-0259-41E1-A52C-4F07E4F71D19}" srcOrd="0" destOrd="0" presId="urn:microsoft.com/office/officeart/2005/8/layout/vList2"/>
    <dgm:cxn modelId="{38765EFA-77E8-44C0-9E3C-8A0B267F0127}" srcId="{E9F3F5B3-68C4-4CB4-9214-3988A1ECFD82}" destId="{997296FF-B083-4667-B206-E147129B7B24}" srcOrd="0" destOrd="0" parTransId="{641C9501-5F0C-4D03-848F-C0FAD5986E5D}" sibTransId="{407554C3-C7E7-42F7-B0A8-9485A8B95BC0}"/>
    <dgm:cxn modelId="{8786A570-3E78-4CD9-B1AD-A15F32275913}" type="presOf" srcId="{997296FF-B083-4667-B206-E147129B7B24}" destId="{671A5053-B845-4A3E-A386-6F42D9DF0509}" srcOrd="0" destOrd="0" presId="urn:microsoft.com/office/officeart/2005/8/layout/vList2"/>
    <dgm:cxn modelId="{29650A25-0EAA-49D9-B3B6-14F6D0ECCDF0}" type="presParOf" srcId="{D163C97C-0259-41E1-A52C-4F07E4F71D19}" destId="{671A5053-B845-4A3E-A386-6F42D9DF050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A5053-B845-4A3E-A386-6F42D9DF0509}">
      <dsp:nvSpPr>
        <dsp:cNvPr id="0" name=""/>
        <dsp:cNvSpPr/>
      </dsp:nvSpPr>
      <dsp:spPr>
        <a:xfrm>
          <a:off x="0" y="738085"/>
          <a:ext cx="8424936" cy="2737800"/>
        </a:xfrm>
        <a:prstGeom prst="verticalScroll">
          <a:avLst/>
        </a:prstGeom>
        <a:gradFill flip="none" rotWithShape="1">
          <a:gsLst>
            <a:gs pos="0">
              <a:srgbClr val="002060"/>
            </a:gs>
            <a:gs pos="50000">
              <a:schemeClr val="accent4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4">
                <a:lumMod val="60000"/>
                <a:lumOff val="40000"/>
                <a:shade val="100000"/>
                <a:satMod val="115000"/>
              </a:schemeClr>
            </a:gs>
          </a:gsLst>
          <a:lin ang="13500000" scaled="1"/>
          <a:tileRect/>
        </a:gradFill>
        <a:ln w="9525" cap="flat" cmpd="sng" algn="ctr">
          <a:solidFill>
            <a:schemeClr val="accent4">
              <a:lumMod val="50000"/>
            </a:schemeClr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>
              <a:latin typeface="Book Antiqua" pitchFamily="18" charset="0"/>
            </a:rPr>
            <a:t>ΕΡΕΥΝΗΤΙΚΕΣ ΣΥΝΕΡΓΑΣΙΕΣ </a:t>
          </a:r>
          <a:endParaRPr lang="en-US" sz="3600" b="1" kern="1200" dirty="0" smtClean="0">
            <a:latin typeface="Book Antiqua" pitchFamily="18" charset="0"/>
          </a:endParaRPr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>
              <a:latin typeface="Book Antiqua" pitchFamily="18" charset="0"/>
            </a:rPr>
            <a:t>ΜΕ </a:t>
          </a:r>
          <a:r>
            <a:rPr lang="el-GR" sz="3600" b="1" kern="1200" dirty="0" smtClean="0">
              <a:solidFill>
                <a:srgbClr val="C00000"/>
              </a:solidFill>
              <a:latin typeface="Book Antiqua" pitchFamily="18" charset="0"/>
            </a:rPr>
            <a:t>ΜΗ</a:t>
          </a:r>
          <a:r>
            <a:rPr lang="el-GR" sz="3600" b="1" kern="1200" dirty="0" smtClean="0">
              <a:solidFill>
                <a:srgbClr val="0070C0"/>
              </a:solidFill>
              <a:latin typeface="Book Antiqua" pitchFamily="18" charset="0"/>
            </a:rPr>
            <a:t> </a:t>
          </a:r>
          <a:endParaRPr lang="en-US" sz="3600" b="1" kern="1200" dirty="0" smtClean="0">
            <a:solidFill>
              <a:srgbClr val="0070C0"/>
            </a:solidFill>
            <a:latin typeface="Book Antiqua" pitchFamily="18" charset="0"/>
          </a:endParaRPr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b="1" kern="1200" dirty="0" smtClean="0">
              <a:latin typeface="Book Antiqua" pitchFamily="18" charset="0"/>
            </a:rPr>
            <a:t>ΑΚΑΔΗΜΑΪΚΟΥΣ ΦΟΡΕΙΣ</a:t>
          </a:r>
          <a:endParaRPr lang="el-GR" sz="3600" b="0" kern="1200" dirty="0">
            <a:latin typeface="Book Antiqua" pitchFamily="18" charset="0"/>
          </a:endParaRPr>
        </a:p>
      </dsp:txBody>
      <dsp:txXfrm>
        <a:off x="342225" y="1080310"/>
        <a:ext cx="7740486" cy="2224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C1881-DCDE-4789-85E6-E717D39D30D0}" type="datetimeFigureOut">
              <a:rPr lang="el-GR" smtClean="0"/>
              <a:pPr/>
              <a:t>13/2/2014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16FB7-73C0-4BC4-B2CE-B87DC99475B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Διάγραμμα"/>
          <p:cNvGraphicFramePr/>
          <p:nvPr/>
        </p:nvGraphicFramePr>
        <p:xfrm>
          <a:off x="395536" y="1340768"/>
          <a:ext cx="8424936" cy="417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 smtClean="0"/>
              <a:t>Με Συντακτικές Επιτροπές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500" i="1" dirty="0" smtClean="0"/>
              <a:t>Θεολογία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500" i="1" dirty="0" smtClean="0"/>
              <a:t>Εφημέριος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500" i="1" dirty="0" err="1" smtClean="0"/>
              <a:t>Νομοκανονικά</a:t>
            </a:r>
            <a:r>
              <a:rPr lang="el-GR" sz="2500" dirty="0" smtClean="0"/>
              <a:t> (Εξαμηνιαία επιθεώρηση Εκκλησιαστικού και Κανονικού Δικαίου).</a:t>
            </a:r>
            <a:endParaRPr lang="en-US" sz="25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500" i="1" dirty="0" smtClean="0"/>
              <a:t>Εκκλησιαστικός Φάρος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b="1" dirty="0" smtClean="0"/>
              <a:t>Με Μέσα Μαζικής Ενημέρωσης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500" dirty="0" smtClean="0"/>
              <a:t>Ραδιόφωνο Εκκλησίας της Ελλάδος </a:t>
            </a:r>
            <a:endParaRPr lang="en-US" sz="25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500" dirty="0" smtClean="0"/>
              <a:t>4Ε (ραδιόφωνο και τηλεόραση)</a:t>
            </a:r>
            <a:endParaRPr lang="en-US" sz="25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500" dirty="0" smtClean="0"/>
              <a:t>Εθνικά και τοπικά ΜΜΕ (ραδιόφωνο και τηλεόραση).</a:t>
            </a:r>
          </a:p>
          <a:p>
            <a:pPr>
              <a:lnSpc>
                <a:spcPct val="150000"/>
              </a:lnSpc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597352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sz="3800" b="1" dirty="0" smtClean="0"/>
              <a:t>Άλλες συνεργασίες.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900" dirty="0" smtClean="0"/>
              <a:t>Μετάφραση στη Νεοελληνική της Αγίας Γραφής</a:t>
            </a:r>
            <a:r>
              <a:rPr lang="en-US" sz="2900" dirty="0" smtClean="0"/>
              <a:t>.</a:t>
            </a:r>
            <a:r>
              <a:rPr lang="el-GR" sz="2900" dirty="0" smtClean="0"/>
              <a:t> Συνεργασία ομάδας βιβλικών καθηγητών Α.Π.Θ. και Ε.Κ.Π.Α</a:t>
            </a:r>
            <a:r>
              <a:rPr lang="en-US" sz="2900" dirty="0" smtClean="0"/>
              <a:t>.</a:t>
            </a:r>
            <a:endParaRPr lang="el-GR" sz="29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900" dirty="0" smtClean="0"/>
              <a:t>Σύνταξη λημμάτων στη «Μεγάλη Ορθόδοξη Χριστιανική Εγκυκλοπαίδεια» των Στρατηγικών Εκδόσεων (Αθήνα).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900" dirty="0" smtClean="0"/>
              <a:t>Συμμετοχή στην Επιτροπή</a:t>
            </a:r>
            <a:r>
              <a:rPr lang="el-GR" sz="2900" b="1" dirty="0" smtClean="0"/>
              <a:t> </a:t>
            </a:r>
            <a:r>
              <a:rPr lang="el-GR" sz="2900" dirty="0" smtClean="0"/>
              <a:t>Νομοθεσίας του Δικηγορικού Συλλόγου Θεσσαλονίκης.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900" dirty="0" smtClean="0"/>
              <a:t>Με το Κέντρο Ιστορίας του Δήμου Θεσσαλονίκης.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l-GR" sz="2900" dirty="0" smtClean="0"/>
              <a:t>Με Βαφοπούλειο Πνευματικό Κέντρο Θεσσαλονίκης (Βυζαντινή εκκλησιαστική μουσική παράδοση).</a:t>
            </a:r>
          </a:p>
          <a:p>
            <a:pPr marL="514350" lvl="0" indent="-514350">
              <a:lnSpc>
                <a:spcPct val="150000"/>
              </a:lnSpc>
              <a:buNone/>
            </a:pPr>
            <a:endParaRPr lang="el-GR" sz="2400" dirty="0" smtClean="0"/>
          </a:p>
          <a:p>
            <a:pPr marL="514350" indent="-514350">
              <a:lnSpc>
                <a:spcPct val="150000"/>
              </a:lnSpc>
              <a:buNone/>
            </a:pPr>
            <a:endParaRPr lang="el-GR" sz="24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el-GR" sz="2400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el-GR" sz="24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l-GR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l-GR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el-GR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el-GR" dirty="0" smtClean="0"/>
          </a:p>
          <a:p>
            <a:pPr>
              <a:buFont typeface="Wingdings" pitchFamily="2" charset="2"/>
              <a:buChar char="Ø"/>
            </a:pPr>
            <a:endParaRPr lang="el-GR" b="1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688632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l-GR" sz="2500" dirty="0" smtClean="0"/>
              <a:t>Με το Λαϊκό Πανεπιστήμιο της Εταιρείας Φίλων του Λαού (Ομιλίες και  Σεμινάρια Αθήνα).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l-GR" sz="2500" dirty="0" smtClean="0"/>
              <a:t>Με την Εταιρεία Τρικαλινών Σπουδών.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l-GR" sz="2500" dirty="0" smtClean="0"/>
              <a:t>Με Σχολές Γονέων Ιερών Μητροπόλεων.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l-GR" sz="2500" dirty="0" smtClean="0"/>
              <a:t>Με το Κέντρο Πνευματικής και Κοινωνικής Συμπαραστάσεως «Παναγία η </a:t>
            </a:r>
            <a:r>
              <a:rPr lang="el-GR" sz="2500" dirty="0" err="1" smtClean="0"/>
              <a:t>Φιλανθρωπινή</a:t>
            </a:r>
            <a:r>
              <a:rPr lang="el-GR" sz="2500" dirty="0" smtClean="0"/>
              <a:t>».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6"/>
            </a:pPr>
            <a:r>
              <a:rPr lang="el-GR" sz="2500" dirty="0" smtClean="0"/>
              <a:t>Με φορείς της Δευτεροβάθμιας Εκπαίδευσης.</a:t>
            </a:r>
            <a:endParaRPr lang="en-US" sz="2500" dirty="0" smtClean="0"/>
          </a:p>
          <a:p>
            <a:pPr marL="514350" indent="-514350">
              <a:lnSpc>
                <a:spcPct val="150000"/>
              </a:lnSpc>
              <a:buNone/>
            </a:pPr>
            <a:endParaRPr lang="el-GR" sz="2500" dirty="0" smtClean="0"/>
          </a:p>
          <a:p>
            <a:pPr marL="514350" indent="-514350">
              <a:lnSpc>
                <a:spcPct val="150000"/>
              </a:lnSpc>
              <a:buNone/>
            </a:pPr>
            <a:endParaRPr lang="el-GR" dirty="0" smtClean="0"/>
          </a:p>
          <a:p>
            <a:pPr marL="514350" lvl="0" indent="-514350">
              <a:lnSpc>
                <a:spcPct val="150000"/>
              </a:lnSpc>
              <a:buNone/>
            </a:pPr>
            <a:endParaRPr lang="el-GR" dirty="0" smtClean="0"/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6"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ΔΙΕΘΝΕΙΣ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l-GR" b="1" dirty="0" smtClean="0"/>
              <a:t>Με την Ιερά Μονή Αγίου Νεοφύτου του Εγκλείστου, Πάφος Κύπρου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sz="2500" dirty="0" smtClean="0"/>
              <a:t>Κριτική έκδοση των Συγγραμμάτων του Αγίου Νεοφύτου του Εγκλείστου, </a:t>
            </a:r>
            <a:r>
              <a:rPr lang="el-GR" sz="2500" dirty="0" err="1" smtClean="0"/>
              <a:t>τόμ</a:t>
            </a:r>
            <a:r>
              <a:rPr lang="el-GR" sz="2500" dirty="0" smtClean="0"/>
              <a:t>. Α΄- </a:t>
            </a:r>
            <a:r>
              <a:rPr lang="el-GR" sz="2500" dirty="0" err="1" smtClean="0"/>
              <a:t>Στ΄</a:t>
            </a:r>
            <a:r>
              <a:rPr lang="el-GR" sz="2500" dirty="0" smtClean="0"/>
              <a:t> (βραβείο Ακαδημίας Αθηνών 2009).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Μετάφραση και σχολιασμός των Συγγραμμάτων του Αγίου Νεοφύτου του Εγκλείστου, τόμοι 12 (υπό έκδοση).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err="1" smtClean="0"/>
              <a:t>Εγκλειστριωτικά</a:t>
            </a:r>
            <a:r>
              <a:rPr lang="el-GR" sz="2500" dirty="0" smtClean="0"/>
              <a:t> Ανάλεκτα, τόμοι 3.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Οργάνωση Διεθνούς Συνεδρίου για τον Άγιο Νεόφυτο (Πάφος 2009).</a:t>
            </a:r>
          </a:p>
          <a:p>
            <a:pPr marL="514350" indent="-514350">
              <a:buNone/>
            </a:pPr>
            <a:endParaRPr lang="el-GR" sz="2400" dirty="0" smtClean="0"/>
          </a:p>
          <a:p>
            <a:pPr marL="514350" indent="-514350">
              <a:buFont typeface="+mj-lt"/>
              <a:buAutoNum type="arabicPeriod"/>
            </a:pPr>
            <a:endParaRPr lang="el-GR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lvl="0" indent="-514350">
              <a:buNone/>
            </a:pPr>
            <a:endParaRPr lang="el-GR" sz="2800" dirty="0" smtClean="0"/>
          </a:p>
          <a:p>
            <a:pPr marL="514350" lvl="0" indent="-514350">
              <a:buFont typeface="+mj-lt"/>
              <a:buAutoNum type="arabicPeriod"/>
            </a:pPr>
            <a:endParaRPr lang="el-GR" sz="2800" dirty="0" smtClean="0"/>
          </a:p>
          <a:p>
            <a:pPr marL="514350" lvl="0" indent="-514350">
              <a:buFont typeface="+mj-lt"/>
              <a:buAutoNum type="arabicPeriod"/>
            </a:pPr>
            <a:endParaRPr lang="el-GR" sz="2800" dirty="0" smtClean="0"/>
          </a:p>
          <a:p>
            <a:pPr lvl="0">
              <a:buFont typeface="Wingdings" pitchFamily="2" charset="2"/>
              <a:buChar char="Ø"/>
            </a:pPr>
            <a:endParaRPr lang="el-GR" sz="2800" dirty="0" smtClean="0"/>
          </a:p>
          <a:p>
            <a:pPr lvl="0">
              <a:buFont typeface="Wingdings" pitchFamily="2" charset="2"/>
              <a:buChar char="Ø"/>
            </a:pPr>
            <a:endParaRPr lang="el-GR" sz="2800" dirty="0" smtClean="0"/>
          </a:p>
          <a:p>
            <a:pPr lvl="0">
              <a:buFont typeface="Wingdings" pitchFamily="2" charset="2"/>
              <a:buChar char="Ø"/>
            </a:pPr>
            <a:endParaRPr lang="el-GR" sz="2800" dirty="0" smtClean="0"/>
          </a:p>
          <a:p>
            <a:pPr lvl="0">
              <a:buFont typeface="Wingdings" pitchFamily="2" charset="2"/>
              <a:buChar char="Ø"/>
            </a:pPr>
            <a:endParaRPr lang="el-GR" sz="2800" dirty="0" smtClean="0"/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/>
              <a:t> Με το Οικουμενικό Πατριαρχείο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Συνεργασία με την Ιερά Μονή Αγίας Τριάδος Χάλκης.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Εκπροσώπηση σε Επιτροπές και επίσημες αποστολές. 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Γνωμοδοτήσεις.</a:t>
            </a:r>
            <a:endParaRPr lang="el-GR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/>
              <a:t>Με το Άγιο Όρος 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Συνεργασία για την έρευνα και καταγραφή των αρχείων.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Συνεργασία για τη μελέτη και φωτογράφηση των χειρογράφων του Αγίου Όρους.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Σύνταξη μελετών και επιμέλεια εκδόσεων σχετικών με το Άγιο Όρος.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Συνεργασία με την </a:t>
            </a:r>
            <a:r>
              <a:rPr lang="el-GR" sz="2500" dirty="0" err="1" smtClean="0"/>
              <a:t>Αγιορειτική</a:t>
            </a:r>
            <a:r>
              <a:rPr lang="el-GR" sz="2500" dirty="0" smtClean="0"/>
              <a:t> Εστία για τη διεξαγωγή συνεδρίων και την έκδοση βιβλίων.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Σύνταξη </a:t>
            </a:r>
            <a:r>
              <a:rPr lang="el-GR" sz="2500" dirty="0" err="1" smtClean="0"/>
              <a:t>νομοκανονικής</a:t>
            </a:r>
            <a:r>
              <a:rPr lang="el-GR" sz="2500" dirty="0" smtClean="0"/>
              <a:t> βιβλιογραφίας και γνωμοδοτήσεων.</a:t>
            </a:r>
            <a:endParaRPr lang="el-GR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l-GR" b="1" dirty="0" smtClean="0"/>
              <a:t>Με την Ιερά Σύνοδο της Εκκλησίας                   της  Κύπρου.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Συνοδική Επιτροπή Θείας Λατρείας </a:t>
            </a:r>
            <a:r>
              <a:rPr lang="en-US" sz="2500" dirty="0" smtClean="0"/>
              <a:t>                                      </a:t>
            </a:r>
            <a:r>
              <a:rPr lang="el-GR" sz="2500" dirty="0" smtClean="0"/>
              <a:t>(μετέχουν 3 καθηγητές του Τμήματος).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Συνοδική Επιτροπή επί </a:t>
            </a:r>
            <a:r>
              <a:rPr lang="el-GR" sz="2500" dirty="0" err="1" smtClean="0"/>
              <a:t>Νομοκανονικών</a:t>
            </a:r>
            <a:r>
              <a:rPr lang="el-GR" sz="2500" dirty="0" smtClean="0"/>
              <a:t> θεμάτων </a:t>
            </a:r>
            <a:r>
              <a:rPr lang="en-US" sz="2500" dirty="0" smtClean="0"/>
              <a:t>    </a:t>
            </a:r>
            <a:r>
              <a:rPr lang="el-GR" sz="2500" dirty="0" smtClean="0"/>
              <a:t>(μετέχουν 4 καθηγητές του Τμήματος).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Συνοδική Επιτροπή επί της θεολογικής παιδείας και επιμορφώσεως κλήρου </a:t>
            </a:r>
            <a:r>
              <a:rPr lang="en-US" sz="2500" dirty="0" smtClean="0"/>
              <a:t>                                                  </a:t>
            </a:r>
            <a:r>
              <a:rPr lang="el-GR" sz="2500" dirty="0" smtClean="0"/>
              <a:t>(μετέχουν 2 καθηγητές του Τμήματος).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Σύνταξη του νέου Καταστατικού Χάρτη.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Σύνταξη και επιμέλεια των </a:t>
            </a:r>
            <a:r>
              <a:rPr lang="el-GR" sz="2500" i="1" dirty="0" smtClean="0"/>
              <a:t>Τυπικών Διατάξεων και Διοικητικής Συγκροτήσεως της Εκκλησίας της Κύπρου και των λοιπών Ορθοδόξων Εκκλησιών.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Σύνταξη γνωμοδοτήσεων προς την Ιερά Σύνοδο.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Οργάνωση συνεδρίων.</a:t>
            </a:r>
          </a:p>
          <a:p>
            <a:pPr marL="514350" indent="-514350"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3500" b="1" dirty="0" smtClean="0"/>
              <a:t>Με την Ιερά Μητρόπολη Κωνσταντίας                            και Αμμοχώστου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Οργάνωση Διεθνούς Θεολογικού Συνεδρίου για τον Άγιο </a:t>
            </a:r>
            <a:r>
              <a:rPr lang="el-GR" sz="2500" dirty="0" err="1" smtClean="0"/>
              <a:t>Επιφάνιο</a:t>
            </a:r>
            <a:r>
              <a:rPr lang="el-GR" sz="2500" dirty="0" smtClean="0"/>
              <a:t> Κύπρου, Παραλίμνι 2008. Έκδοση των Πρακτικών του Συνεδρίου, Παραλίμνι 2012.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Οργάνωση Α΄ Διεθνούς Συνεδρίου Κυπριακής Αγιολογίας, Παραλίμνι 2012 (τα Πρακτικά υπό έκδοση).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Οργάνωση Β΄ Διεθνούς Συνεδρίου Κυπριακής Αγιολογίας, Παραλίμνι 2014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Συντακτική Επιτροπή του θεολογικού περιοδικού </a:t>
            </a:r>
            <a:r>
              <a:rPr lang="el-GR" sz="2500" i="1" dirty="0" smtClean="0"/>
              <a:t>Πνευματική Διακονία </a:t>
            </a:r>
            <a:r>
              <a:rPr lang="el-GR" sz="2500" dirty="0" smtClean="0"/>
              <a:t>(μέλος</a:t>
            </a:r>
            <a:r>
              <a:rPr lang="el-GR" sz="2500" i="1" dirty="0" smtClean="0"/>
              <a:t>, </a:t>
            </a:r>
            <a:r>
              <a:rPr lang="el-GR" sz="2500" dirty="0" smtClean="0"/>
              <a:t>ένας καθηγητής του Τμήματος).</a:t>
            </a:r>
          </a:p>
          <a:p>
            <a:endParaRPr lang="el-GR" sz="2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/>
              <a:t>Με το παγκόσμιο βήμα θρησκειών και πολιτισμών, Ιεράς Μονής Κύκκου, Κύπρος.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Οργάνωση τριών Διεθνών Συνεδρίων θεολογικού διαλόγου με την ετερότητα                                       (Λευκωσία 2003,2004, Αθήνα 2005).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Έκδοση πρακτικών των Συνεδρίων.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472608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/>
              <a:t>Άλλες συνεργασίες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Σύμβουλος επί κανονικών θεμάτων του Πατριαρχείου Ιεροσολύμων.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Υποστήριξη θεολογικής παιδείας των κληρικών του Πατριαρχείου Σερβίας.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Υποστήριξη θεολογικής παιδείας των κληρικών του Πατριαρχείου Ρουμανίας.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Υποστήριξη θεολογικής παιδείας των κληρικών της Αρχιεπισκοπής Αλβανίας.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Συμβούλιο Χριστιανικών Εκκλησιών (Στρασβούργο).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Ομάδα </a:t>
            </a:r>
            <a:r>
              <a:rPr lang="el-GR" sz="2500" dirty="0" err="1" smtClean="0"/>
              <a:t>διαχριστιανικού</a:t>
            </a:r>
            <a:r>
              <a:rPr lang="el-GR" sz="2500" dirty="0" smtClean="0"/>
              <a:t> διαλόγου «</a:t>
            </a:r>
            <a:r>
              <a:rPr lang="en-US" sz="2500" dirty="0" err="1" smtClean="0"/>
              <a:t>sept</a:t>
            </a:r>
            <a:r>
              <a:rPr lang="en-US" sz="2500" dirty="0" smtClean="0"/>
              <a:t> </a:t>
            </a:r>
            <a:r>
              <a:rPr lang="en-US" sz="2500" dirty="0" err="1" smtClean="0"/>
              <a:t>eglises</a:t>
            </a:r>
            <a:r>
              <a:rPr lang="el-GR" sz="2500" dirty="0" smtClean="0"/>
              <a:t>» (Στρασβούργο).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Μικτή επιτροπή διαλόγου ορθοδόξων και καθολικών (Γαλλία).</a:t>
            </a:r>
          </a:p>
          <a:p>
            <a:pPr marL="514350" indent="-514350">
              <a:buFont typeface="+mj-lt"/>
              <a:buAutoNum type="arabicPeriod"/>
            </a:pPr>
            <a:endParaRPr lang="el-GR" sz="2500" dirty="0" smtClean="0"/>
          </a:p>
          <a:p>
            <a:pPr marL="514350" indent="-514350"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ΕΘΝΙΚΕΣ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sz="3800" b="1" dirty="0" smtClean="0"/>
              <a:t>Με την Εκκλησία της Ελλάδος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Συμμετοχή και οργάνωση συνεδρίων και ομιλίες σε έναν πολύ μεγάλο αριθμό Μητροπόλεων.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500" dirty="0" smtClean="0"/>
              <a:t>Μέλη Συνοδικών Επιτροπών.</a:t>
            </a:r>
          </a:p>
          <a:p>
            <a:pPr marL="514350" indent="-514350">
              <a:buNone/>
            </a:pPr>
            <a:r>
              <a:rPr lang="el-GR" sz="2500" dirty="0" smtClean="0"/>
              <a:t>	</a:t>
            </a:r>
            <a:r>
              <a:rPr lang="el-GR" sz="2500" b="1" dirty="0" smtClean="0"/>
              <a:t>α</a:t>
            </a:r>
            <a:r>
              <a:rPr lang="el-GR" sz="2500" dirty="0" smtClean="0"/>
              <a:t>. Επί Δογματικών και </a:t>
            </a:r>
            <a:r>
              <a:rPr lang="el-GR" sz="2500" dirty="0" err="1" smtClean="0"/>
              <a:t>Νομοκανονικών</a:t>
            </a:r>
            <a:r>
              <a:rPr lang="el-GR" sz="2500" dirty="0" smtClean="0"/>
              <a:t> ζητημάτων</a:t>
            </a:r>
          </a:p>
          <a:p>
            <a:pPr marL="514350" indent="-514350">
              <a:buNone/>
            </a:pPr>
            <a:r>
              <a:rPr lang="el-GR" sz="2500" dirty="0" smtClean="0"/>
              <a:t>	</a:t>
            </a:r>
            <a:r>
              <a:rPr lang="el-GR" sz="2500" b="1" dirty="0" smtClean="0"/>
              <a:t>β. </a:t>
            </a:r>
            <a:r>
              <a:rPr lang="el-GR" sz="2500" dirty="0" smtClean="0"/>
              <a:t>Επί των </a:t>
            </a:r>
            <a:r>
              <a:rPr lang="el-GR" sz="2500" dirty="0" err="1" smtClean="0"/>
              <a:t>Διορθοδόξων</a:t>
            </a:r>
            <a:r>
              <a:rPr lang="el-GR" sz="2500" dirty="0" smtClean="0"/>
              <a:t> και </a:t>
            </a:r>
            <a:r>
              <a:rPr lang="el-GR" sz="2500" dirty="0" err="1" smtClean="0"/>
              <a:t>Διαχριστιανικών</a:t>
            </a:r>
            <a:r>
              <a:rPr lang="el-GR" sz="2500" dirty="0" smtClean="0"/>
              <a:t> Σχέσεων.</a:t>
            </a:r>
          </a:p>
          <a:p>
            <a:pPr marL="514350" indent="-514350">
              <a:buNone/>
            </a:pPr>
            <a:r>
              <a:rPr lang="el-GR" sz="2500" dirty="0" smtClean="0"/>
              <a:t>	</a:t>
            </a:r>
            <a:r>
              <a:rPr lang="el-GR" sz="2500" b="1" dirty="0" smtClean="0"/>
              <a:t>γ. </a:t>
            </a:r>
            <a:r>
              <a:rPr lang="el-GR" sz="2500" dirty="0" smtClean="0"/>
              <a:t>Επί των αιρέσεων</a:t>
            </a:r>
          </a:p>
          <a:p>
            <a:pPr marL="514350" indent="-514350">
              <a:buNone/>
            </a:pPr>
            <a:r>
              <a:rPr lang="el-GR" sz="2500" dirty="0" smtClean="0"/>
              <a:t>	</a:t>
            </a:r>
            <a:r>
              <a:rPr lang="el-GR" sz="2500" b="1" dirty="0" smtClean="0"/>
              <a:t>δ. </a:t>
            </a:r>
            <a:r>
              <a:rPr lang="el-GR" sz="2500" dirty="0" smtClean="0"/>
              <a:t>Της Ειδικής Συνοδικής Επιτροπής Λειτουργικής Αναγέννησης.</a:t>
            </a:r>
          </a:p>
          <a:p>
            <a:pPr marL="514350" indent="-514350">
              <a:buNone/>
            </a:pPr>
            <a:r>
              <a:rPr lang="el-GR" sz="2500" dirty="0" smtClean="0"/>
              <a:t>	</a:t>
            </a:r>
            <a:r>
              <a:rPr lang="el-GR" sz="2500" b="1" dirty="0" smtClean="0"/>
              <a:t>ε. </a:t>
            </a:r>
            <a:r>
              <a:rPr lang="el-GR" sz="2500" dirty="0" smtClean="0"/>
              <a:t>Της Ειδικής Συνοδικής Επιτροπής Βιοηθικής</a:t>
            </a:r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Τήξη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658</TotalTime>
  <Words>573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Calibri</vt:lpstr>
      <vt:lpstr>Wingdings</vt:lpstr>
      <vt:lpstr>Θέμα του Office</vt:lpstr>
      <vt:lpstr>PowerPoint Presentation</vt:lpstr>
      <vt:lpstr>ΔΙΕΘΝΕΙΣ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ΕΘΝΙΚΕΣ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Κατερίνα</dc:creator>
  <cp:lastModifiedBy>Ekaterini Tsalampouni</cp:lastModifiedBy>
  <cp:revision>94</cp:revision>
  <dcterms:created xsi:type="dcterms:W3CDTF">2013-12-03T19:51:36Z</dcterms:created>
  <dcterms:modified xsi:type="dcterms:W3CDTF">2014-02-12T23:53:17Z</dcterms:modified>
</cp:coreProperties>
</file>